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 id="2147483801" r:id="rId2"/>
    <p:sldMasterId id="2147483813" r:id="rId3"/>
  </p:sldMasterIdLst>
  <p:notesMasterIdLst>
    <p:notesMasterId r:id="rId83"/>
  </p:notesMasterIdLst>
  <p:sldIdLst>
    <p:sldId id="481" r:id="rId4"/>
    <p:sldId id="371" r:id="rId5"/>
    <p:sldId id="370" r:id="rId6"/>
    <p:sldId id="514" r:id="rId7"/>
    <p:sldId id="413" r:id="rId8"/>
    <p:sldId id="414" r:id="rId9"/>
    <p:sldId id="418" r:id="rId10"/>
    <p:sldId id="383" r:id="rId11"/>
    <p:sldId id="419" r:id="rId12"/>
    <p:sldId id="280" r:id="rId13"/>
    <p:sldId id="415" r:id="rId14"/>
    <p:sldId id="416" r:id="rId15"/>
    <p:sldId id="417" r:id="rId16"/>
    <p:sldId id="476" r:id="rId17"/>
    <p:sldId id="329" r:id="rId18"/>
    <p:sldId id="449" r:id="rId19"/>
    <p:sldId id="452" r:id="rId20"/>
    <p:sldId id="450" r:id="rId21"/>
    <p:sldId id="380" r:id="rId22"/>
    <p:sldId id="407" r:id="rId23"/>
    <p:sldId id="511" r:id="rId24"/>
    <p:sldId id="335" r:id="rId25"/>
    <p:sldId id="515" r:id="rId26"/>
    <p:sldId id="479" r:id="rId27"/>
    <p:sldId id="513" r:id="rId28"/>
    <p:sldId id="499" r:id="rId29"/>
    <p:sldId id="455" r:id="rId30"/>
    <p:sldId id="456" r:id="rId31"/>
    <p:sldId id="458" r:id="rId32"/>
    <p:sldId id="478" r:id="rId33"/>
    <p:sldId id="467" r:id="rId34"/>
    <p:sldId id="468" r:id="rId35"/>
    <p:sldId id="469" r:id="rId36"/>
    <p:sldId id="459" r:id="rId37"/>
    <p:sldId id="460" r:id="rId38"/>
    <p:sldId id="461" r:id="rId39"/>
    <p:sldId id="462" r:id="rId40"/>
    <p:sldId id="463" r:id="rId41"/>
    <p:sldId id="464" r:id="rId42"/>
    <p:sldId id="465" r:id="rId43"/>
    <p:sldId id="471" r:id="rId44"/>
    <p:sldId id="506" r:id="rId45"/>
    <p:sldId id="495" r:id="rId46"/>
    <p:sldId id="474" r:id="rId47"/>
    <p:sldId id="443" r:id="rId48"/>
    <p:sldId id="446" r:id="rId49"/>
    <p:sldId id="470" r:id="rId50"/>
    <p:sldId id="472" r:id="rId51"/>
    <p:sldId id="473" r:id="rId52"/>
    <p:sldId id="501" r:id="rId53"/>
    <p:sldId id="503" r:id="rId54"/>
    <p:sldId id="315" r:id="rId55"/>
    <p:sldId id="317" r:id="rId56"/>
    <p:sldId id="500" r:id="rId57"/>
    <p:sldId id="321" r:id="rId58"/>
    <p:sldId id="512" r:id="rId59"/>
    <p:sldId id="504" r:id="rId60"/>
    <p:sldId id="505" r:id="rId61"/>
    <p:sldId id="502" r:id="rId62"/>
    <p:sldId id="323" r:id="rId63"/>
    <p:sldId id="447" r:id="rId64"/>
    <p:sldId id="327" r:id="rId65"/>
    <p:sldId id="328" r:id="rId66"/>
    <p:sldId id="332" r:id="rId67"/>
    <p:sldId id="431" r:id="rId68"/>
    <p:sldId id="398" r:id="rId69"/>
    <p:sldId id="399" r:id="rId70"/>
    <p:sldId id="453" r:id="rId71"/>
    <p:sldId id="485" r:id="rId72"/>
    <p:sldId id="489" r:id="rId73"/>
    <p:sldId id="507" r:id="rId74"/>
    <p:sldId id="484" r:id="rId75"/>
    <p:sldId id="498" r:id="rId76"/>
    <p:sldId id="509" r:id="rId77"/>
    <p:sldId id="497" r:id="rId78"/>
    <p:sldId id="402" r:id="rId79"/>
    <p:sldId id="510" r:id="rId80"/>
    <p:sldId id="405" r:id="rId81"/>
    <p:sldId id="404"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22">
          <p15:clr>
            <a:srgbClr val="A4A3A4"/>
          </p15:clr>
        </p15:guide>
        <p15:guide id="2" pos="365">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scaleToFitPaper="1"/>
  <p:clrMru>
    <a:srgbClr val="FBFBFB"/>
    <a:srgbClr val="88BC4F"/>
    <a:srgbClr val="73B63B"/>
    <a:srgbClr val="E08A23"/>
    <a:srgbClr val="DA5120"/>
    <a:srgbClr val="2A73AE"/>
    <a:srgbClr val="5D9832"/>
    <a:srgbClr val="FFF5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35" autoAdjust="0"/>
    <p:restoredTop sz="77331" autoAdjust="0"/>
  </p:normalViewPr>
  <p:slideViewPr>
    <p:cSldViewPr snapToGrid="0" snapToObjects="1">
      <p:cViewPr>
        <p:scale>
          <a:sx n="75" d="100"/>
          <a:sy n="75" d="100"/>
        </p:scale>
        <p:origin x="-1144" y="-80"/>
      </p:cViewPr>
      <p:guideLst>
        <p:guide orient="horz" pos="122"/>
        <p:guide pos="365"/>
      </p:guideLst>
    </p:cSldViewPr>
  </p:slideViewPr>
  <p:notesTextViewPr>
    <p:cViewPr>
      <p:scale>
        <a:sx n="100" d="100"/>
        <a:sy n="100" d="100"/>
      </p:scale>
      <p:origin x="0" y="0"/>
    </p:cViewPr>
  </p:notesTextViewPr>
  <p:sorterViewPr>
    <p:cViewPr>
      <p:scale>
        <a:sx n="106" d="100"/>
        <a:sy n="106" d="100"/>
      </p:scale>
      <p:origin x="0" y="0"/>
    </p:cViewPr>
  </p:sorterViewPr>
  <p:notesViewPr>
    <p:cSldViewPr snapToGrid="0" snapToObjects="1">
      <p:cViewPr varScale="1">
        <p:scale>
          <a:sx n="63" d="100"/>
          <a:sy n="63" d="100"/>
        </p:scale>
        <p:origin x="-2896"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notesMaster" Target="notesMasters/notesMaster1.xml"/><Relationship Id="rId84" Type="http://schemas.openxmlformats.org/officeDocument/2006/relationships/printerSettings" Target="printerSettings/printerSettings1.bin"/><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D1E4EC-A1E0-D64E-AAF8-DFBE6586003E}" type="datetimeFigureOut">
              <a:rPr lang="en-US" smtClean="0"/>
              <a:t>6/17/16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A0902A-C4E9-F64F-B7A2-8E82794F84AE}" type="slidenum">
              <a:rPr lang="en-US" smtClean="0"/>
              <a:t>‹#›</a:t>
            </a:fld>
            <a:endParaRPr lang="en-US"/>
          </a:p>
        </p:txBody>
      </p:sp>
    </p:spTree>
    <p:extLst>
      <p:ext uri="{BB962C8B-B14F-4D97-AF65-F5344CB8AC3E}">
        <p14:creationId xmlns:p14="http://schemas.microsoft.com/office/powerpoint/2010/main" val="5584604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Ecosystems" TargetMode="External"/><Relationship Id="rId4" Type="http://schemas.openxmlformats.org/officeDocument/2006/relationships/hyperlink" Target="https://en.wikipedia.org/wiki/Drinking_water" TargetMode="External"/><Relationship Id="rId5" Type="http://schemas.openxmlformats.org/officeDocument/2006/relationships/hyperlink" Target="https://en.wikipedia.org/wiki/Decomposition" TargetMode="External"/><Relationship Id="rId6" Type="http://schemas.openxmlformats.org/officeDocument/2006/relationships/hyperlink" Target="https://en.wikipedia.org/wiki/Environmentalists" TargetMode="External"/><Relationship Id="rId7" Type="http://schemas.openxmlformats.org/officeDocument/2006/relationships/hyperlink" Target="https://en.wikipedia.org/wiki/Millennium_Ecosystem_Assessment" TargetMode="External"/><Relationship Id="rId8" Type="http://schemas.openxmlformats.org/officeDocument/2006/relationships/hyperlink" Target="https://en.wikipedia.org/wiki/Ecosystem_services%23cite_note-Millennium_Ecosystem_Assessment_2005-1" TargetMode="External"/><Relationship Id="rId9" Type="http://schemas.openxmlformats.org/officeDocument/2006/relationships/hyperlink" Target="https://en.wikipedia.org/wiki/Nutrient_cycles" TargetMode="External"/><Relationship Id="rId10" Type="http://schemas.openxmlformats.org/officeDocument/2006/relationships/hyperlink" Target="https://en.wikipedia.org/wiki/Pollination"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press.uchicago.edu/ucp/books/book/chicago/W/bo8829988.html" TargetMode="External"/><Relationship Id="rId4" Type="http://schemas.openxmlformats.org/officeDocument/2006/relationships/hyperlink" Target="http://www.scidev.net/index.cfm?originalUrl=global/climate-change/multimedia/museum-data-archives-climate-photos.html"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naturescalendar.org.uk/research/Robert_Marsham_Indications_of_Spring.htm"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firescribble.net/acs/journals.htm" TargetMode="External"/><Relationship Id="rId4" Type="http://schemas.openxmlformats.org/officeDocument/2006/relationships/hyperlink" Target="http://www.firescribble.net/acs/observations.htm" TargetMode="External"/><Relationship Id="rId5" Type="http://schemas.openxmlformats.org/officeDocument/2006/relationships/hyperlink" Target="http://www.firescribble.net/acs/art.htm" TargetMode="External"/><Relationship Id="rId6" Type="http://schemas.openxmlformats.org/officeDocument/2006/relationships/hyperlink" Target="http://www.firescribble.net/acs/notebook.htm" TargetMode="External"/><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castnetwork.wordpress.com/" TargetMode="External"/><Relationship Id="rId4" Type="http://schemas.openxmlformats.org/officeDocument/2006/relationships/hyperlink" Target="http://biodiversity.wwviews.org/about/" TargetMode="External"/><Relationship Id="rId5" Type="http://schemas.openxmlformats.org/officeDocument/2006/relationships/hyperlink" Target="http://www.scistarter.com"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emporalecology.files.wordpress.com/2015/05/basic-map-bw.pdf" TargetMode="External"/><Relationship Id="rId4" Type="http://schemas.openxmlformats.org/officeDocument/2006/relationships/hyperlink" Target="http://www.arboretum.harvard.edu/plants/collections-management/plant-labels-mapping-records/" TargetMode="External"/><Relationship Id="rId5" Type="http://schemas.openxmlformats.org/officeDocument/2006/relationships/hyperlink" Target="https://dl.dropboxusercontent.com/u/490978/web/AileneEttinger/Research.html" TargetMode="External"/><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Introduce ourselves – just names and</a:t>
            </a:r>
            <a:r>
              <a:rPr lang="en-US" sz="1000" b="1" baseline="0" dirty="0"/>
              <a:t> titles/roles</a:t>
            </a:r>
          </a:p>
          <a:p>
            <a:r>
              <a:rPr lang="en-US" sz="1000" baseline="0" dirty="0"/>
              <a:t>Suzanne Mrozak, Tree Spotter Volunteer Coordinator </a:t>
            </a:r>
          </a:p>
          <a:p>
            <a:r>
              <a:rPr lang="en-US" sz="1000" baseline="0" dirty="0"/>
              <a:t>Jehane Samaha – introduce </a:t>
            </a:r>
            <a:r>
              <a:rPr lang="en-US" sz="1000" baseline="0" dirty="0" smtClean="0"/>
              <a:t>herself</a:t>
            </a:r>
            <a:endParaRPr lang="en-US" sz="10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000" baseline="0" dirty="0"/>
              <a:t>Danny Schissler – introduce </a:t>
            </a:r>
            <a:r>
              <a:rPr lang="en-US" sz="1000" baseline="0" dirty="0" smtClean="0"/>
              <a:t>himself</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baseline="0" dirty="0" smtClean="0"/>
              <a:t>Cat Chamberlain – introduce herself</a:t>
            </a:r>
            <a:endParaRPr lang="en-US" sz="1000" baseline="0" dirty="0"/>
          </a:p>
          <a:p>
            <a:endParaRPr lang="en-US" sz="1000" dirty="0"/>
          </a:p>
          <a:p>
            <a:r>
              <a:rPr lang="en-US" sz="1000" dirty="0"/>
              <a:t>We will be giving you</a:t>
            </a:r>
            <a:r>
              <a:rPr lang="en-US" sz="1000" baseline="0" dirty="0"/>
              <a:t> all an opportunity to introduce yourselves after the Overview section.</a:t>
            </a:r>
          </a:p>
          <a:p>
            <a:endParaRPr lang="en-US" sz="1000" dirty="0"/>
          </a:p>
          <a:p>
            <a:r>
              <a:rPr lang="en-US" sz="1000" dirty="0"/>
              <a:t>The</a:t>
            </a:r>
            <a:r>
              <a:rPr lang="en-US" sz="1000" baseline="0" dirty="0"/>
              <a:t> training is scheduled to take 2 1/2 hours.</a:t>
            </a:r>
          </a:p>
          <a:p>
            <a:endParaRPr lang="en-US" sz="1000" baseline="0" dirty="0"/>
          </a:p>
          <a:p>
            <a:r>
              <a:rPr lang="en-US" sz="1000" b="1" baseline="0" dirty="0"/>
              <a:t>Breaks</a:t>
            </a:r>
          </a:p>
          <a:p>
            <a:r>
              <a:rPr lang="en-US" sz="1000" baseline="0" dirty="0"/>
              <a:t>We will have a 10-minute break after about an hour.</a:t>
            </a:r>
          </a:p>
          <a:p>
            <a:endParaRPr lang="en-US" sz="1000" baseline="0" dirty="0"/>
          </a:p>
          <a:p>
            <a:pPr marL="0" indent="0">
              <a:buFont typeface="+mj-lt"/>
              <a:buNone/>
            </a:pPr>
            <a:r>
              <a:rPr lang="en-US" sz="1000" b="1" baseline="0" dirty="0"/>
              <a:t>Point out</a:t>
            </a:r>
          </a:p>
          <a:p>
            <a:pPr marL="171450" indent="-171450">
              <a:buFont typeface="Arial"/>
              <a:buChar char="•"/>
            </a:pPr>
            <a:r>
              <a:rPr lang="en-US" sz="1000" baseline="0" dirty="0"/>
              <a:t>The restrooms</a:t>
            </a:r>
          </a:p>
          <a:p>
            <a:pPr marL="171450" indent="-171450">
              <a:buFont typeface="Arial"/>
              <a:buChar char="•"/>
            </a:pPr>
            <a:r>
              <a:rPr lang="en-US" sz="1000" baseline="0" dirty="0"/>
              <a:t>Water fountains</a:t>
            </a:r>
          </a:p>
          <a:p>
            <a:pPr marL="171450" indent="-171450">
              <a:buFont typeface="Arial"/>
              <a:buChar char="•"/>
            </a:pPr>
            <a:r>
              <a:rPr lang="en-US" sz="1000" baseline="0" dirty="0"/>
              <a:t>Exits</a:t>
            </a:r>
          </a:p>
          <a:p>
            <a:pPr marL="171450" indent="-171450">
              <a:buFont typeface="Arial"/>
              <a:buChar char="•"/>
            </a:pPr>
            <a:r>
              <a:rPr lang="en-US" sz="1000" baseline="0" dirty="0"/>
              <a:t>Fire extinguisher</a:t>
            </a:r>
          </a:p>
          <a:p>
            <a:pPr marL="171450" indent="-171450">
              <a:buFont typeface="Arial"/>
              <a:buChar char="•"/>
            </a:pPr>
            <a:r>
              <a:rPr lang="en-US" sz="1000" baseline="0" dirty="0"/>
              <a:t>Snacks, coffee/tea (help yourself any time)</a:t>
            </a:r>
          </a:p>
          <a:p>
            <a:pPr marL="171450" indent="-171450">
              <a:buFont typeface="Arial"/>
              <a:buChar char="•"/>
            </a:pPr>
            <a:r>
              <a:rPr lang="en-US" sz="1000" baseline="0" dirty="0"/>
              <a:t>Handouts (please return anything you don’t need so we can use them for the next class)</a:t>
            </a:r>
          </a:p>
          <a:p>
            <a:pPr marL="171450" indent="-171450">
              <a:buFont typeface="Arial"/>
              <a:buChar char="•"/>
            </a:pPr>
            <a:r>
              <a:rPr lang="en-US" sz="1000" baseline="0" dirty="0"/>
              <a:t>Reference materials to look at (please do NOT remove them from the room)</a:t>
            </a:r>
          </a:p>
          <a:p>
            <a:pPr marL="171450" indent="-171450">
              <a:buFont typeface="Arial"/>
              <a:buChar char="•"/>
            </a:pPr>
            <a:r>
              <a:rPr lang="en-US" sz="1000" baseline="0" dirty="0"/>
              <a:t>Information about the Arboretum on the back table. (</a:t>
            </a:r>
            <a:r>
              <a:rPr lang="en-US" sz="1000" b="1" baseline="0" dirty="0"/>
              <a:t>If there is any</a:t>
            </a:r>
            <a:r>
              <a:rPr lang="en-US" sz="1000" baseline="0" dirty="0"/>
              <a:t>.) Help yourself.</a:t>
            </a:r>
          </a:p>
          <a:p>
            <a:pPr marL="0" indent="0">
              <a:buFont typeface="+mj-lt"/>
              <a:buNone/>
            </a:pPr>
            <a:r>
              <a:rPr lang="en-US" baseline="0" dirty="0">
                <a:solidFill>
                  <a:srgbClr val="FF0000"/>
                </a:solidFill>
              </a:rPr>
              <a:t> </a:t>
            </a:r>
          </a:p>
          <a:p>
            <a:pPr marL="0" indent="0">
              <a:buFont typeface="+mj-lt"/>
              <a:buNone/>
            </a:pPr>
            <a:endParaRPr lang="en-US" baseline="0" dirty="0"/>
          </a:p>
          <a:p>
            <a:pPr marL="0" indent="0">
              <a:buFont typeface="+mj-lt"/>
              <a:buNone/>
            </a:pPr>
            <a:endParaRPr lang="en-US" baseline="0" dirty="0"/>
          </a:p>
          <a:p>
            <a:pPr marL="228600" indent="-228600">
              <a:buFont typeface="+mj-lt"/>
              <a:buAutoNum type="arabicPeriod"/>
            </a:pPr>
            <a:endParaRPr lang="en-US" baseline="0" dirty="0"/>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3733320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aseline="0" dirty="0"/>
              <a:t>When does the first robin arrive? When does the forsythia bloom? In this area, we see these events as signs that spring has arrived.</a:t>
            </a:r>
            <a:endParaRPr lang="en-US" sz="1000" dirty="0"/>
          </a:p>
          <a:p>
            <a:endParaRPr lang="en-US" sz="1000" dirty="0"/>
          </a:p>
          <a:p>
            <a:r>
              <a:rPr lang="en-US" sz="1000" dirty="0"/>
              <a:t>At the bottom</a:t>
            </a:r>
            <a:r>
              <a:rPr lang="en-US" sz="1000" baseline="0" dirty="0"/>
              <a:t> is the “technical” definition of phenology, as defined by the USA National Phenology Network. </a:t>
            </a:r>
          </a:p>
          <a:p>
            <a:endParaRPr lang="en-US" sz="1000" baseline="0" dirty="0"/>
          </a:p>
          <a:p>
            <a:r>
              <a:rPr lang="en-US" sz="1000" b="1" baseline="0" dirty="0"/>
              <a:t>Note that while the term Phenology applies to animals as well as plants, we are only officially observing trees</a:t>
            </a:r>
            <a:r>
              <a:rPr lang="en-US" sz="1000" baseline="0" dirty="0"/>
              <a:t>.</a:t>
            </a:r>
          </a:p>
          <a:p>
            <a:r>
              <a:rPr lang="en-US" sz="1000" baseline="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a:solidFill>
                  <a:srgbClr val="FF0000"/>
                </a:solidFill>
              </a:rPr>
              <a:t>Ask for a show of hands – how many people had heard the term before the heard about this class?</a:t>
            </a:r>
          </a:p>
          <a:p>
            <a:endParaRPr lang="en-US" sz="1000" baseline="0" dirty="0">
              <a:solidFill>
                <a:srgbClr val="FF0000"/>
              </a:solidFill>
            </a:endParaRPr>
          </a:p>
          <a:p>
            <a:r>
              <a:rPr lang="en-US" sz="1000" b="1" baseline="0" dirty="0">
                <a:solidFill>
                  <a:srgbClr val="FF0000"/>
                </a:solidFill>
              </a:rPr>
              <a:t>Ask if the term was new to you, what you first thought of when you heard it.</a:t>
            </a:r>
          </a:p>
          <a:p>
            <a:endParaRPr lang="en-US" sz="1000" baseline="0" dirty="0">
              <a:solidFill>
                <a:srgbClr val="FF0000"/>
              </a:solidFill>
            </a:endParaRPr>
          </a:p>
          <a:p>
            <a:r>
              <a:rPr lang="en-US" sz="1000" baseline="0" dirty="0"/>
              <a:t>After this, point out that sometimes when people hear the term for the first time, they think it’s something else –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err="1">
                <a:solidFill>
                  <a:srgbClr val="000000"/>
                </a:solidFill>
                <a:latin typeface="+mn-lt"/>
                <a:ea typeface="+mn-ea"/>
                <a:cs typeface="+mn-cs"/>
              </a:rPr>
              <a:t>ph</a:t>
            </a:r>
            <a:r>
              <a:rPr lang="en-US" sz="1000" b="1" u="sng" kern="1200" dirty="0" err="1">
                <a:solidFill>
                  <a:srgbClr val="FF0000"/>
                </a:solidFill>
                <a:latin typeface="+mn-lt"/>
                <a:ea typeface="+mn-ea"/>
                <a:cs typeface="+mn-cs"/>
              </a:rPr>
              <a:t>R</a:t>
            </a:r>
            <a:r>
              <a:rPr lang="en-US" sz="1000" b="1" kern="1200" dirty="0" err="1">
                <a:solidFill>
                  <a:srgbClr val="000000"/>
                </a:solidFill>
                <a:latin typeface="+mn-lt"/>
                <a:ea typeface="+mn-ea"/>
                <a:cs typeface="+mn-cs"/>
              </a:rPr>
              <a:t>enology</a:t>
            </a:r>
            <a:r>
              <a:rPr lang="en-US" sz="1000" b="1" kern="1200" dirty="0">
                <a:solidFill>
                  <a:srgbClr val="000000"/>
                </a:solidFill>
                <a:latin typeface="+mn-lt"/>
                <a:ea typeface="+mn-ea"/>
                <a:cs typeface="+mn-cs"/>
              </a:rPr>
              <a:t> – a pseudoscience focused on measurements of the human skull and size of the brain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err="1">
                <a:solidFill>
                  <a:srgbClr val="000000"/>
                </a:solidFill>
                <a:latin typeface="+mn-lt"/>
                <a:ea typeface="+mn-ea"/>
                <a:cs typeface="+mn-cs"/>
              </a:rPr>
              <a:t>ph</a:t>
            </a:r>
            <a:r>
              <a:rPr lang="en-US" sz="1000" b="1" u="sng" kern="1200" dirty="0" err="1">
                <a:solidFill>
                  <a:srgbClr val="FF0000"/>
                </a:solidFill>
                <a:latin typeface="+mn-lt"/>
                <a:ea typeface="+mn-ea"/>
                <a:cs typeface="+mn-cs"/>
              </a:rPr>
              <a:t>O</a:t>
            </a:r>
            <a:r>
              <a:rPr lang="en-US" sz="1000" b="1" kern="1200" dirty="0" err="1">
                <a:solidFill>
                  <a:srgbClr val="000000"/>
                </a:solidFill>
                <a:latin typeface="+mn-lt"/>
                <a:ea typeface="+mn-ea"/>
                <a:cs typeface="+mn-cs"/>
              </a:rPr>
              <a:t>nology</a:t>
            </a:r>
            <a:r>
              <a:rPr lang="en-US" sz="1000" b="1" kern="1200" dirty="0">
                <a:solidFill>
                  <a:srgbClr val="000000"/>
                </a:solidFill>
                <a:latin typeface="+mn-lt"/>
                <a:ea typeface="+mn-ea"/>
                <a:cs typeface="+mn-cs"/>
              </a:rPr>
              <a:t> – a branch of linguistics concerned with the organization of sounds in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kern="1200" dirty="0">
              <a:solidFill>
                <a:srgbClr val="000000"/>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rgbClr val="000000"/>
                </a:solidFill>
                <a:latin typeface="+mn-lt"/>
                <a:ea typeface="+mn-ea"/>
                <a:cs typeface="+mn-cs"/>
              </a:rPr>
              <a:t>Point out that</a:t>
            </a:r>
            <a:r>
              <a:rPr lang="en-US" sz="1000" b="0" kern="1200" baseline="0" dirty="0">
                <a:solidFill>
                  <a:srgbClr val="000000"/>
                </a:solidFill>
                <a:latin typeface="+mn-lt"/>
                <a:ea typeface="+mn-ea"/>
                <a:cs typeface="+mn-cs"/>
              </a:rPr>
              <a:t> if you have heard the word “phenotype” (usually in comparison to “genotype”) the root is the same: it’s about appearance – like the appearance of a trees buds.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rgbClr val="000000"/>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10</a:t>
            </a:fld>
            <a:endParaRPr lang="en-US"/>
          </a:p>
        </p:txBody>
      </p:sp>
    </p:spTree>
    <p:extLst>
      <p:ext uri="{BB962C8B-B14F-4D97-AF65-F5344CB8AC3E}">
        <p14:creationId xmlns:p14="http://schemas.microsoft.com/office/powerpoint/2010/main" val="1094983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kern="1200" baseline="0" dirty="0">
                <a:solidFill>
                  <a:srgbClr val="FF0000"/>
                </a:solidFill>
                <a:effectLst/>
                <a:latin typeface="+mn-lt"/>
                <a:ea typeface="+mn-ea"/>
                <a:cs typeface="+mn-cs"/>
              </a:rPr>
              <a:t>Have Jehane speak to this slide</a:t>
            </a:r>
          </a:p>
          <a:p>
            <a:endParaRPr lang="en-US" sz="800" kern="1200" baseline="0" dirty="0">
              <a:solidFill>
                <a:schemeClr val="tx1"/>
              </a:solidFill>
              <a:effectLst/>
              <a:latin typeface="+mn-lt"/>
              <a:ea typeface="+mn-ea"/>
              <a:cs typeface="+mn-cs"/>
            </a:endParaRPr>
          </a:p>
          <a:p>
            <a:r>
              <a:rPr lang="en-US" sz="800" kern="1200" baseline="0" dirty="0">
                <a:solidFill>
                  <a:schemeClr val="tx1"/>
                </a:solidFill>
                <a:effectLst/>
                <a:latin typeface="+mn-lt"/>
                <a:ea typeface="+mn-ea"/>
                <a:cs typeface="+mn-cs"/>
              </a:rPr>
              <a:t>We will talk more about how we are recording our observations and about the Nature’s Notebook application later.</a:t>
            </a:r>
          </a:p>
          <a:p>
            <a:endParaRPr lang="en-US" sz="8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b="1" kern="1200" baseline="0" dirty="0">
                <a:solidFill>
                  <a:schemeClr val="tx1"/>
                </a:solidFill>
                <a:effectLst/>
                <a:latin typeface="+mn-lt"/>
                <a:ea typeface="+mn-ea"/>
                <a:cs typeface="+mn-cs"/>
              </a:rPr>
              <a:t>Right now, let’s talk about why we are observing these particular trees: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mn-lt"/>
                <a:ea typeface="+mn-ea"/>
                <a:cs typeface="+mn-cs"/>
              </a:rPr>
              <a:t>We just talked about “Phenology”</a:t>
            </a:r>
            <a:r>
              <a:rPr lang="en-US" sz="800" kern="1200" baseline="0" dirty="0">
                <a:solidFill>
                  <a:schemeClr val="tx1"/>
                </a:solidFill>
                <a:effectLst/>
                <a:latin typeface="+mn-lt"/>
                <a:ea typeface="+mn-ea"/>
                <a:cs typeface="+mn-cs"/>
              </a:rPr>
              <a:t> as </a:t>
            </a:r>
            <a:r>
              <a:rPr lang="en-US" sz="800" kern="1200" dirty="0">
                <a:solidFill>
                  <a:schemeClr val="tx1"/>
                </a:solidFill>
                <a:effectLst/>
                <a:latin typeface="+mn-lt"/>
                <a:ea typeface="+mn-ea"/>
                <a:cs typeface="+mn-cs"/>
              </a:rPr>
              <a:t>the study the timing of recurring life events. Many researchers have documented shifts in leaf out and flowering times as temperatures have risen over the last several decades, and plant phenology is now the most reported biological indicator of anthropogenic climate change. This research has highlighted the tremendous variation in </a:t>
            </a:r>
            <a:r>
              <a:rPr lang="en-US" sz="800" kern="1200" dirty="0" err="1">
                <a:solidFill>
                  <a:schemeClr val="tx1"/>
                </a:solidFill>
                <a:effectLst/>
                <a:latin typeface="+mn-lt"/>
                <a:ea typeface="+mn-ea"/>
                <a:cs typeface="+mn-cs"/>
              </a:rPr>
              <a:t>phenological</a:t>
            </a:r>
            <a:r>
              <a:rPr lang="en-US" sz="800" kern="1200" dirty="0">
                <a:solidFill>
                  <a:schemeClr val="tx1"/>
                </a:solidFill>
                <a:effectLst/>
                <a:latin typeface="+mn-lt"/>
                <a:ea typeface="+mn-ea"/>
                <a:cs typeface="+mn-cs"/>
              </a:rPr>
              <a:t> responses across space, time, and species. For example, not only do tree species normally vary greatly in their phenology (magnolias bloom early in the spring whereas catalpas often bloom two months later, for example), but the extent to which climatic shifts affect phenology also varies widely. Understanding this variation is critical to accurate predictions of future climate change and estimates of shifts in major </a:t>
            </a:r>
            <a:r>
              <a:rPr lang="en-US" sz="800" b="1" kern="1200" dirty="0">
                <a:solidFill>
                  <a:schemeClr val="tx1"/>
                </a:solidFill>
                <a:effectLst/>
                <a:latin typeface="+mn-lt"/>
                <a:ea typeface="+mn-ea"/>
                <a:cs typeface="+mn-cs"/>
              </a:rPr>
              <a:t>ecosystem services</a:t>
            </a:r>
            <a:r>
              <a:rPr lang="en-US" sz="800" kern="1200" dirty="0">
                <a:solidFill>
                  <a:schemeClr val="tx1"/>
                </a:solidFill>
                <a:effectLst/>
                <a:latin typeface="+mn-lt"/>
                <a:ea typeface="+mn-ea"/>
                <a:cs typeface="+mn-cs"/>
              </a:rPr>
              <a:t>, such as pollination - and is central to </a:t>
            </a:r>
            <a:r>
              <a:rPr lang="en-US" sz="800" kern="1200" dirty="0">
                <a:solidFill>
                  <a:schemeClr val="tx1"/>
                </a:solidFill>
                <a:latin typeface="+mn-lt"/>
                <a:ea typeface="+mn-ea"/>
                <a:cs typeface="+mn-cs"/>
              </a:rPr>
              <a:t>current research being conducted </a:t>
            </a:r>
            <a:r>
              <a:rPr lang="en-US" sz="800" kern="1200" dirty="0">
                <a:solidFill>
                  <a:srgbClr val="FFFFFF"/>
                </a:solidFill>
                <a:latin typeface="+mn-lt"/>
                <a:ea typeface="+mn-ea"/>
                <a:cs typeface="+mn-cs"/>
              </a:rPr>
              <a:t>in Dr. Elizabeth (Lizzie) </a:t>
            </a:r>
            <a:r>
              <a:rPr lang="en-US" sz="800" kern="1200" dirty="0" err="1">
                <a:solidFill>
                  <a:srgbClr val="FFFFFF"/>
                </a:solidFill>
                <a:latin typeface="+mn-lt"/>
                <a:ea typeface="+mn-ea"/>
                <a:cs typeface="+mn-cs"/>
              </a:rPr>
              <a:t>Wolkovich’s</a:t>
            </a:r>
            <a:r>
              <a:rPr lang="en-US" sz="800" kern="1200" dirty="0">
                <a:solidFill>
                  <a:srgbClr val="FFFFFF"/>
                </a:solidFill>
                <a:latin typeface="+mn-lt"/>
                <a:ea typeface="+mn-ea"/>
                <a:cs typeface="+mn-cs"/>
              </a:rPr>
              <a:t> Temporal Ecology Lab at Weld Hill,</a:t>
            </a:r>
            <a:r>
              <a:rPr lang="en-US" sz="800" kern="1200" baseline="0" dirty="0">
                <a:solidFill>
                  <a:srgbClr val="FFFFFF"/>
                </a:solidFill>
                <a:latin typeface="+mn-lt"/>
                <a:ea typeface="+mn-ea"/>
                <a:cs typeface="+mn-cs"/>
              </a:rPr>
              <a:t> where there </a:t>
            </a:r>
            <a:r>
              <a:rPr lang="en-US" sz="800" kern="1200" dirty="0">
                <a:solidFill>
                  <a:schemeClr val="tx1"/>
                </a:solidFill>
                <a:effectLst/>
                <a:latin typeface="+mn-lt"/>
                <a:ea typeface="+mn-ea"/>
                <a:cs typeface="+mn-cs"/>
              </a:rPr>
              <a:t>are two ongoing research projects at that will benefit from Tree Spotters data.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mn-lt"/>
                <a:ea typeface="+mn-ea"/>
                <a:cs typeface="+mn-cs"/>
              </a:rPr>
              <a:t>(NOTE: </a:t>
            </a:r>
            <a:r>
              <a:rPr lang="en-US" sz="800" dirty="0"/>
              <a:t>Humankind benefits in a multitude of ways from </a:t>
            </a:r>
            <a:r>
              <a:rPr lang="en-US" sz="800" dirty="0">
                <a:hlinkClick r:id="rId3" tooltip="Ecosystems"/>
              </a:rPr>
              <a:t>ecosystems</a:t>
            </a:r>
            <a:r>
              <a:rPr lang="en-US" sz="800" dirty="0"/>
              <a:t>. Collectively, these benefits are becoming known as </a:t>
            </a:r>
            <a:r>
              <a:rPr lang="en-US" sz="800" b="1" dirty="0"/>
              <a:t>ecosystem services</a:t>
            </a:r>
            <a:r>
              <a:rPr lang="en-US" sz="800" dirty="0"/>
              <a:t>. Ecosystem services are regularly involved in the provisioning of clean </a:t>
            </a:r>
            <a:r>
              <a:rPr lang="en-US" sz="800" dirty="0">
                <a:hlinkClick r:id="rId4" tooltip="Drinking water"/>
              </a:rPr>
              <a:t>drinking water</a:t>
            </a:r>
            <a:r>
              <a:rPr lang="en-US" sz="800" dirty="0"/>
              <a:t> and the </a:t>
            </a:r>
            <a:r>
              <a:rPr lang="en-US" sz="800" dirty="0">
                <a:hlinkClick r:id="rId5" tooltip="Decomposition"/>
              </a:rPr>
              <a:t>decomposition</a:t>
            </a:r>
            <a:r>
              <a:rPr lang="en-US" sz="800" dirty="0"/>
              <a:t> of wastes. While scientists and </a:t>
            </a:r>
            <a:r>
              <a:rPr lang="en-US" sz="800" dirty="0">
                <a:hlinkClick r:id="rId6" tooltip="Environmentalists"/>
              </a:rPr>
              <a:t>environmentalists</a:t>
            </a:r>
            <a:r>
              <a:rPr lang="en-US" sz="800" dirty="0"/>
              <a:t> have discussed ecosystem services implicitly for decades, the ecosystem services concept itself was popularized by the </a:t>
            </a:r>
            <a:r>
              <a:rPr lang="en-US" sz="800" dirty="0">
                <a:hlinkClick r:id="rId7" tooltip="Millennium Ecosystem Assessment"/>
              </a:rPr>
              <a:t>Millennium Ecosystem Assessment</a:t>
            </a:r>
            <a:r>
              <a:rPr lang="en-US" sz="800" dirty="0"/>
              <a:t> (MA) in the early 2000s.</a:t>
            </a:r>
            <a:r>
              <a:rPr lang="en-US" sz="800" baseline="30000" dirty="0">
                <a:hlinkClick r:id="rId8"/>
              </a:rPr>
              <a:t>[1]</a:t>
            </a:r>
            <a:r>
              <a:rPr lang="en-US" sz="800" dirty="0"/>
              <a:t> This grouped ecosystem services into four broad categories: </a:t>
            </a:r>
            <a:r>
              <a:rPr lang="en-US" sz="800" b="1" i="1" dirty="0"/>
              <a:t>provisioning</a:t>
            </a:r>
            <a:r>
              <a:rPr lang="en-US" sz="800" b="1" dirty="0"/>
              <a:t>, such as the production of food and water; </a:t>
            </a:r>
            <a:r>
              <a:rPr lang="en-US" sz="800" b="1" i="1" dirty="0"/>
              <a:t>regulating</a:t>
            </a:r>
            <a:r>
              <a:rPr lang="en-US" sz="800" b="1" dirty="0"/>
              <a:t>, such as the control of climate and disease; </a:t>
            </a:r>
            <a:r>
              <a:rPr lang="en-US" sz="800" b="1" i="1" dirty="0"/>
              <a:t>supporting</a:t>
            </a:r>
            <a:r>
              <a:rPr lang="en-US" sz="800" b="1" dirty="0"/>
              <a:t>, such as </a:t>
            </a:r>
            <a:r>
              <a:rPr lang="en-US" sz="800" b="1" dirty="0">
                <a:hlinkClick r:id="rId9" tooltip="Nutrient cycles"/>
              </a:rPr>
              <a:t>nutrient cycles</a:t>
            </a:r>
            <a:r>
              <a:rPr lang="en-US" sz="800" b="1" dirty="0"/>
              <a:t> and crop </a:t>
            </a:r>
            <a:r>
              <a:rPr lang="en-US" sz="800" b="1" dirty="0">
                <a:hlinkClick r:id="rId10" tooltip="Pollination"/>
              </a:rPr>
              <a:t>pollination</a:t>
            </a:r>
            <a:r>
              <a:rPr lang="en-US" sz="800" b="1" dirty="0"/>
              <a:t>; and </a:t>
            </a:r>
            <a:r>
              <a:rPr lang="en-US" sz="800" b="1" i="1" dirty="0"/>
              <a:t>cultural</a:t>
            </a:r>
            <a:r>
              <a:rPr lang="en-US" sz="800" b="1" dirty="0"/>
              <a:t>, such as spiritual and recreational benefits. To help inform decision-makers, many ecosystem services are being assigned economic values.)</a:t>
            </a:r>
            <a:endParaRPr lang="en-US" sz="800" b="1"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b="1"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b="1" kern="1200" dirty="0">
                <a:solidFill>
                  <a:schemeClr val="tx1"/>
                </a:solidFill>
                <a:effectLst/>
                <a:latin typeface="+mn-lt"/>
                <a:ea typeface="+mn-ea"/>
                <a:cs typeface="+mn-cs"/>
              </a:rPr>
              <a:t>Ailene Ettinger</a:t>
            </a:r>
            <a:r>
              <a:rPr lang="en-US" sz="800" kern="1200" dirty="0">
                <a:solidFill>
                  <a:schemeClr val="tx1"/>
                </a:solidFill>
                <a:effectLst/>
                <a:latin typeface="+mn-lt"/>
                <a:ea typeface="+mn-ea"/>
                <a:cs typeface="+mn-cs"/>
              </a:rPr>
              <a:t>, a postdoctoral researcher, is investigating the extent to which phenology may be used to predict shifts in tree growth under climate change. In other words, are trees that leaf out earlier more sensitive to shifts in climate? Is their growth likely to increase or decline with forecasted rising temperatures over the next century?  </a:t>
            </a:r>
          </a:p>
          <a:p>
            <a:r>
              <a:rPr lang="en-US" sz="800" kern="1200" dirty="0">
                <a:solidFill>
                  <a:schemeClr val="tx1"/>
                </a:solidFill>
                <a:effectLst/>
                <a:latin typeface="+mn-lt"/>
                <a:ea typeface="+mn-ea"/>
                <a:cs typeface="+mn-cs"/>
              </a:rPr>
              <a:t> </a:t>
            </a:r>
          </a:p>
          <a:p>
            <a:r>
              <a:rPr lang="en-US" sz="800" b="1" kern="1200" dirty="0">
                <a:solidFill>
                  <a:schemeClr val="tx1"/>
                </a:solidFill>
                <a:effectLst/>
                <a:latin typeface="+mn-lt"/>
                <a:ea typeface="+mn-ea"/>
                <a:cs typeface="+mn-cs"/>
              </a:rPr>
              <a:t>Sally Gee</a:t>
            </a:r>
            <a:r>
              <a:rPr lang="en-US" sz="800" kern="1200" dirty="0">
                <a:solidFill>
                  <a:schemeClr val="tx1"/>
                </a:solidFill>
                <a:effectLst/>
                <a:latin typeface="+mn-lt"/>
                <a:ea typeface="+mn-ea"/>
                <a:cs typeface="+mn-cs"/>
              </a:rPr>
              <a:t>, an undergraduate student, studies how phenology stages relate to one another (for example, do individuals that leaf out earlier also flower earlier?), as well as to other important plant characteristics, such as tree height and wood density. These relationships may be used to predict how species will respond to climate change. We know that phenology is shifting with climate change, and if we can correlate phenology with other tree characteristics, we will better understand additional biological responses to climate change.</a:t>
            </a:r>
          </a:p>
        </p:txBody>
      </p:sp>
      <p:sp>
        <p:nvSpPr>
          <p:cNvPr id="4" name="Slide Number Placeholder 3"/>
          <p:cNvSpPr>
            <a:spLocks noGrp="1"/>
          </p:cNvSpPr>
          <p:nvPr>
            <p:ph type="sldNum" sz="quarter" idx="10"/>
          </p:nvPr>
        </p:nvSpPr>
        <p:spPr/>
        <p:txBody>
          <a:bodyPr/>
          <a:lstStyle/>
          <a:p>
            <a:fld id="{E7A0902A-C4E9-F64F-B7A2-8E82794F84AE}" type="slidenum">
              <a:rPr lang="en-US" smtClean="0"/>
              <a:t>11</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1200"/>
              </a:spcAft>
              <a:buFont typeface="Arial"/>
              <a:buChar char="•"/>
            </a:pPr>
            <a:r>
              <a:rPr lang="en-US" sz="1200" b="1" dirty="0">
                <a:solidFill>
                  <a:srgbClr val="FF0000"/>
                </a:solidFill>
                <a:latin typeface="Arial"/>
              </a:rPr>
              <a:t>Be a regular</a:t>
            </a:r>
            <a:r>
              <a:rPr lang="en-US" sz="1200" b="1" baseline="0" dirty="0">
                <a:solidFill>
                  <a:srgbClr val="FF0000"/>
                </a:solidFill>
                <a:latin typeface="Arial"/>
              </a:rPr>
              <a:t> observer – on your own, or with a partner or a group. (If you want company, let us know and we can meet you in the field.)</a:t>
            </a:r>
          </a:p>
          <a:p>
            <a:pPr marL="457200" lvl="0" indent="-457200">
              <a:spcAft>
                <a:spcPts val="1200"/>
              </a:spcAft>
              <a:buFont typeface="Arial"/>
              <a:buChar char="•"/>
            </a:pPr>
            <a:endParaRPr lang="en-US" sz="1200" b="1" dirty="0">
              <a:solidFill>
                <a:srgbClr val="FF0000"/>
              </a:solidFill>
              <a:latin typeface="Arial"/>
            </a:endParaRPr>
          </a:p>
          <a:p>
            <a:pPr marL="457200" lvl="0" indent="-457200">
              <a:spcAft>
                <a:spcPts val="1200"/>
              </a:spcAft>
              <a:buFont typeface="Arial"/>
              <a:buChar char="•"/>
            </a:pPr>
            <a:r>
              <a:rPr lang="en-US" sz="1200" b="1" dirty="0">
                <a:solidFill>
                  <a:schemeClr val="bg1"/>
                </a:solidFill>
                <a:latin typeface="Arial"/>
              </a:rPr>
              <a:t>Be an attentive and conscientious observer.</a:t>
            </a:r>
          </a:p>
          <a:p>
            <a:pPr marL="457200" lvl="0" indent="-457200">
              <a:spcAft>
                <a:spcPts val="1200"/>
              </a:spcAft>
              <a:buFont typeface="Arial"/>
              <a:buChar char="•"/>
            </a:pPr>
            <a:endParaRPr lang="en-US" sz="1200" b="1" dirty="0">
              <a:solidFill>
                <a:schemeClr val="bg1"/>
              </a:solidFill>
              <a:latin typeface="Arial"/>
            </a:endParaRPr>
          </a:p>
          <a:p>
            <a:pPr marL="457200" lvl="0" indent="-457200">
              <a:spcAft>
                <a:spcPts val="1200"/>
              </a:spcAft>
              <a:buFont typeface="Arial"/>
              <a:buChar char="•"/>
            </a:pPr>
            <a:r>
              <a:rPr lang="en-US" sz="1200" b="1" dirty="0">
                <a:solidFill>
                  <a:schemeClr val="bg1"/>
                </a:solidFill>
                <a:latin typeface="Arial"/>
              </a:rPr>
              <a:t>Record your observations accurately.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rgbClr val="FF0000"/>
                </a:solidFill>
                <a:effectLst/>
                <a:latin typeface="+mn-lt"/>
                <a:ea typeface="+mn-ea"/>
                <a:cs typeface="+mn-cs"/>
              </a:rPr>
              <a:t>Explain how it fits into the way people have been keeping journals and how we are now using that information. Just use the </a:t>
            </a:r>
            <a:r>
              <a:rPr lang="en-US" sz="1200" b="1" kern="1200" baseline="0" dirty="0" err="1">
                <a:solidFill>
                  <a:srgbClr val="FF0000"/>
                </a:solidFill>
                <a:effectLst/>
                <a:latin typeface="+mn-lt"/>
                <a:ea typeface="+mn-ea"/>
                <a:cs typeface="+mn-cs"/>
              </a:rPr>
              <a:t>Marsham</a:t>
            </a:r>
            <a:r>
              <a:rPr lang="en-US" sz="1200" b="1" kern="1200" baseline="0" dirty="0">
                <a:solidFill>
                  <a:srgbClr val="FF0000"/>
                </a:solidFill>
                <a:effectLst/>
                <a:latin typeface="+mn-lt"/>
                <a:ea typeface="+mn-ea"/>
                <a:cs typeface="+mn-cs"/>
              </a:rPr>
              <a:t> and Thoreau examples.</a:t>
            </a:r>
          </a:p>
          <a:p>
            <a:pPr marL="457200" lvl="0" indent="-457200">
              <a:spcAft>
                <a:spcPts val="1200"/>
              </a:spcAft>
              <a:buFont typeface="Arial"/>
              <a:buChar char="•"/>
            </a:pPr>
            <a:endParaRPr lang="en-US" sz="1200" b="1" dirty="0">
              <a:solidFill>
                <a:schemeClr val="bg1"/>
              </a:solidFill>
              <a:latin typeface="Arial"/>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12</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example, answer occasional surveys.</a:t>
            </a:r>
          </a:p>
          <a:p>
            <a:endParaRPr lang="en-US" baseline="0" dirty="0"/>
          </a:p>
          <a:p>
            <a:r>
              <a:rPr lang="en-US" baseline="0" dirty="0"/>
              <a:t>Educational sessions-Hunnewell Building lecture hall: we hope to present topics of interest. For example, we have three more Botany Blasts coming up:</a:t>
            </a:r>
          </a:p>
          <a:p>
            <a:endParaRPr lang="en-US" baseline="0" dirty="0"/>
          </a:p>
          <a:p>
            <a:pPr lvl="0"/>
            <a:r>
              <a:rPr lang="en-US" sz="1200" b="1" kern="1200" dirty="0">
                <a:solidFill>
                  <a:schemeClr val="tx1"/>
                </a:solidFill>
                <a:effectLst/>
                <a:latin typeface="+mn-lt"/>
                <a:ea typeface="+mn-ea"/>
                <a:cs typeface="+mn-cs"/>
              </a:rPr>
              <a:t>March 26</a:t>
            </a:r>
            <a:r>
              <a:rPr lang="en-US" sz="1200" b="1" kern="1200" baseline="30000" dirty="0">
                <a:solidFill>
                  <a:schemeClr val="tx1"/>
                </a:solidFill>
                <a:effectLst/>
                <a:latin typeface="+mn-lt"/>
                <a:ea typeface="+mn-ea"/>
                <a:cs typeface="+mn-cs"/>
              </a:rPr>
              <a:t>th</a:t>
            </a:r>
            <a:r>
              <a:rPr lang="en-US" sz="1200" b="1" kern="1200" dirty="0">
                <a:solidFill>
                  <a:schemeClr val="tx1"/>
                </a:solidFill>
                <a:effectLst/>
                <a:latin typeface="+mn-lt"/>
                <a:ea typeface="+mn-ea"/>
                <a:cs typeface="+mn-cs"/>
              </a:rPr>
              <a:t>,</a:t>
            </a:r>
            <a:r>
              <a:rPr lang="en-US" sz="1200" b="1" kern="1200" baseline="300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9:30 AM – 10:30 AM</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Clues to Climate Change</a:t>
            </a:r>
            <a:r>
              <a:rPr lang="en-US" sz="1200" kern="1200" dirty="0">
                <a:solidFill>
                  <a:schemeClr val="tx1"/>
                </a:solidFill>
                <a:effectLst/>
                <a:latin typeface="+mn-lt"/>
                <a:ea typeface="+mn-ea"/>
                <a:cs typeface="+mn-cs"/>
              </a:rPr>
              <a:t> with Richard Primack, Professor of Biology at BU and author of </a:t>
            </a:r>
            <a:r>
              <a:rPr lang="en-US" sz="1200" u="sng" kern="1200" dirty="0">
                <a:solidFill>
                  <a:schemeClr val="tx1"/>
                </a:solidFill>
                <a:effectLst/>
                <a:latin typeface="+mn-lt"/>
                <a:ea typeface="+mn-ea"/>
                <a:cs typeface="+mn-cs"/>
                <a:hlinkClick r:id="rId3"/>
              </a:rPr>
              <a:t>Walden Warming.</a:t>
            </a:r>
            <a:r>
              <a:rPr lang="en-US" sz="1200" kern="1200" dirty="0">
                <a:solidFill>
                  <a:schemeClr val="tx1"/>
                </a:solidFill>
                <a:effectLst/>
                <a:latin typeface="+mn-lt"/>
                <a:ea typeface="+mn-ea"/>
                <a:cs typeface="+mn-cs"/>
              </a:rPr>
              <a:t> Note: You can hear a recent conversation with Dr. Primack on the </a:t>
            </a:r>
            <a:r>
              <a:rPr lang="en-US" sz="1200" u="sng" kern="1200" dirty="0">
                <a:solidFill>
                  <a:schemeClr val="tx1"/>
                </a:solidFill>
                <a:effectLst/>
                <a:latin typeface="+mn-lt"/>
                <a:ea typeface="+mn-ea"/>
                <a:cs typeface="+mn-cs"/>
                <a:hlinkClick r:id="rId4"/>
              </a:rPr>
              <a:t>SciDev.Net site</a:t>
            </a:r>
            <a:r>
              <a:rPr lang="en-US" sz="1200" kern="1200" dirty="0">
                <a:solidFill>
                  <a:schemeClr val="tx1"/>
                </a:solidFill>
                <a:effectLst/>
                <a:latin typeface="+mn-lt"/>
                <a:ea typeface="+mn-ea"/>
                <a:cs typeface="+mn-cs"/>
              </a:rPr>
              <a:t>.</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April 11</a:t>
            </a:r>
            <a:r>
              <a:rPr lang="en-US" sz="1200" b="1" kern="1200" baseline="30000" dirty="0">
                <a:solidFill>
                  <a:schemeClr val="tx1"/>
                </a:solidFill>
                <a:effectLst/>
                <a:latin typeface="+mn-lt"/>
                <a:ea typeface="+mn-ea"/>
                <a:cs typeface="+mn-cs"/>
              </a:rPr>
              <a:t>th</a:t>
            </a:r>
            <a:r>
              <a:rPr lang="en-US" sz="1200" b="1" kern="1200" dirty="0">
                <a:solidFill>
                  <a:schemeClr val="tx1"/>
                </a:solidFill>
                <a:effectLst/>
                <a:latin typeface="+mn-lt"/>
                <a:ea typeface="+mn-ea"/>
                <a:cs typeface="+mn-cs"/>
              </a:rPr>
              <a:t>, 5:30 PM – 7:00 PM</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Buds, Leaves, and Flowers: Springtime Phenology</a:t>
            </a:r>
            <a:r>
              <a:rPr lang="en-US" sz="1200" kern="1200" dirty="0">
                <a:solidFill>
                  <a:schemeClr val="tx1"/>
                </a:solidFill>
                <a:effectLst/>
                <a:latin typeface="+mn-lt"/>
                <a:ea typeface="+mn-ea"/>
                <a:cs typeface="+mn-cs"/>
              </a:rPr>
              <a:t> with Lizzie Wolkovich, Assistant Professor, Organismic and Evolutionary Biology, Harvard University and Jehane Samaha, Tree Spotter Project Manager and Laboratory Technician in Lizzie’s Lab. NOTE: This presentation will start at Hunnewell Building, then roam the Arboretum to discuss several Tree Spotter species.</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April 28</a:t>
            </a:r>
            <a:r>
              <a:rPr lang="en-US" sz="1200" b="1"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6:00 – 7:00 PM </a:t>
            </a:r>
            <a:r>
              <a:rPr lang="en-US" sz="1200" i="1" kern="1200" dirty="0">
                <a:solidFill>
                  <a:schemeClr val="tx1"/>
                </a:solidFill>
                <a:effectLst/>
                <a:latin typeface="+mn-lt"/>
                <a:ea typeface="+mn-ea"/>
                <a:cs typeface="+mn-cs"/>
              </a:rPr>
              <a:t>Trees and Predator Interactions</a:t>
            </a:r>
            <a:r>
              <a:rPr lang="en-US" sz="1200" kern="1200" dirty="0">
                <a:solidFill>
                  <a:schemeClr val="tx1"/>
                </a:solidFill>
                <a:effectLst/>
                <a:latin typeface="+mn-lt"/>
                <a:ea typeface="+mn-ea"/>
                <a:cs typeface="+mn-cs"/>
              </a:rPr>
              <a:t> with Andrew </a:t>
            </a:r>
            <a:r>
              <a:rPr lang="en-US" sz="1200" kern="1200" dirty="0" err="1">
                <a:solidFill>
                  <a:schemeClr val="tx1"/>
                </a:solidFill>
                <a:effectLst/>
                <a:latin typeface="+mn-lt"/>
                <a:ea typeface="+mn-ea"/>
                <a:cs typeface="+mn-cs"/>
              </a:rPr>
              <a:t>Gapinski</a:t>
            </a:r>
            <a:r>
              <a:rPr lang="en-US" sz="1200" kern="1200" dirty="0">
                <a:solidFill>
                  <a:schemeClr val="tx1"/>
                </a:solidFill>
                <a:effectLst/>
                <a:latin typeface="+mn-lt"/>
                <a:ea typeface="+mn-ea"/>
                <a:cs typeface="+mn-cs"/>
              </a:rPr>
              <a:t>, Manager of Horticulture at the Arnold Arboretum.</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are assuming we will continue this</a:t>
            </a:r>
            <a:r>
              <a:rPr lang="en-US" sz="1200" kern="1200" baseline="0" dirty="0">
                <a:solidFill>
                  <a:schemeClr val="tx1"/>
                </a:solidFill>
                <a:effectLst/>
                <a:latin typeface="+mn-lt"/>
                <a:ea typeface="+mn-ea"/>
                <a:cs typeface="+mn-cs"/>
              </a:rPr>
              <a:t> series next winter/early spring.</a:t>
            </a: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E7A0902A-C4E9-F64F-B7A2-8E82794F84AE}" type="slidenum">
              <a:rPr lang="en-US" smtClean="0"/>
              <a:t>13</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aseline="0" dirty="0"/>
              <a:t>Benefits of being outdoors: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000" baseline="0" dirty="0"/>
              <a:t>Trees mark the seasons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000" baseline="0" dirty="0"/>
              <a:t>Trees add music to your life by attracting birds and other animals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000" baseline="0" dirty="0"/>
              <a:t>Trees can provide pleasant smells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000" baseline="0" dirty="0"/>
              <a:t>Trees provide us with color, flowers, fruit, interesting shapes and forms to look at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000" baseline="0" dirty="0"/>
              <a:t>Trees link us to near and distant generations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000" baseline="0" dirty="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000" baseline="0" dirty="0"/>
              <a:t>Studies have documented that urban vegetation can result in slower heartbeats, lower blood pressure, and more relaxed brain wave patterns</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000" baseline="0" dirty="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000" baseline="0" dirty="0"/>
              <a:t>In Japan, people practice “Forest Bathing, where the spend quiet time absorbing the wisdom of the ancient forests, taking long walks among the trees to stimulate their immune system.</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000" b="1" baseline="0" dirty="0"/>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sz="1000" dirty="0">
                <a:solidFill>
                  <a:schemeClr val="bg1"/>
                </a:solidFill>
                <a:latin typeface="Arial"/>
              </a:rPr>
              <a:t>The data you collect will advance our understanding of the effects of climate change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000" dirty="0"/>
              <a:t>The massive collaborations that can occur through citizen science allow investigations at continental and global scales and across decades--leading to discovery that a single scientist could never achieve on their own.</a:t>
            </a:r>
            <a:endParaRPr lang="en-US" sz="1000" b="1" baseline="0" dirty="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000" b="1" baseline="0" dirty="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000" b="1" dirty="0"/>
              <a:t>The next slides</a:t>
            </a:r>
            <a:r>
              <a:rPr lang="en-US" sz="1000" b="1" baseline="0" dirty="0"/>
              <a:t> are a</a:t>
            </a:r>
            <a:r>
              <a:rPr lang="en-US" sz="1000" b="1" dirty="0"/>
              <a:t> bit of aside, but we wanted to highlight</a:t>
            </a:r>
            <a:r>
              <a:rPr lang="en-US" sz="1000" b="1" baseline="0" dirty="0"/>
              <a:t> the importance of observation and record keeping and give you some tips on journaling in general.</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14</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Going back to what we are asking you to do</a:t>
            </a:r>
          </a:p>
          <a:p>
            <a:pPr marL="457200" lvl="0" indent="-457200">
              <a:spcAft>
                <a:spcPts val="1200"/>
              </a:spcAft>
              <a:buFont typeface="Arial"/>
              <a:buChar char="•"/>
            </a:pPr>
            <a:r>
              <a:rPr lang="en-US" sz="1000" b="1" dirty="0">
                <a:solidFill>
                  <a:schemeClr val="bg1"/>
                </a:solidFill>
                <a:latin typeface="Arial"/>
              </a:rPr>
              <a:t>Be a regular</a:t>
            </a:r>
            <a:r>
              <a:rPr lang="en-US" sz="1000" b="1" baseline="0" dirty="0">
                <a:solidFill>
                  <a:schemeClr val="bg1"/>
                </a:solidFill>
                <a:latin typeface="Arial"/>
              </a:rPr>
              <a:t> observer</a:t>
            </a:r>
            <a:endParaRPr lang="en-US" sz="1000" b="1" dirty="0">
              <a:solidFill>
                <a:schemeClr val="bg1"/>
              </a:solidFill>
              <a:latin typeface="Arial"/>
            </a:endParaRPr>
          </a:p>
          <a:p>
            <a:pPr marL="457200" lvl="0" indent="-457200">
              <a:spcAft>
                <a:spcPts val="1200"/>
              </a:spcAft>
              <a:buFont typeface="Arial"/>
              <a:buChar char="•"/>
            </a:pPr>
            <a:r>
              <a:rPr lang="en-US" sz="1000" b="1" dirty="0">
                <a:solidFill>
                  <a:schemeClr val="bg1"/>
                </a:solidFill>
                <a:latin typeface="Arial"/>
              </a:rPr>
              <a:t>Be an attentive and conscientious observer.</a:t>
            </a:r>
          </a:p>
          <a:p>
            <a:pPr marL="457200" lvl="0" indent="-457200">
              <a:spcAft>
                <a:spcPts val="1200"/>
              </a:spcAft>
              <a:buFont typeface="Arial"/>
              <a:buChar char="•"/>
            </a:pPr>
            <a:r>
              <a:rPr lang="en-US" sz="1000" b="1" dirty="0">
                <a:solidFill>
                  <a:schemeClr val="bg1"/>
                </a:solidFill>
                <a:latin typeface="Arial"/>
              </a:rPr>
              <a:t>Record your observations accurately.</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Is part of a continuum</a:t>
            </a:r>
            <a:r>
              <a:rPr lang="en-US" sz="1000" kern="1200" baseline="0" dirty="0">
                <a:solidFill>
                  <a:schemeClr val="tx1"/>
                </a:solidFill>
                <a:effectLst/>
                <a:latin typeface="+mn-lt"/>
                <a:ea typeface="+mn-ea"/>
                <a:cs typeface="+mn-cs"/>
              </a:rPr>
              <a:t>. </a:t>
            </a:r>
            <a:r>
              <a:rPr lang="en-US" sz="1000" b="1" kern="1200" baseline="0" dirty="0">
                <a:solidFill>
                  <a:srgbClr val="FF0000"/>
                </a:solidFill>
                <a:effectLst/>
                <a:latin typeface="+mn-lt"/>
                <a:ea typeface="+mn-ea"/>
                <a:cs typeface="+mn-cs"/>
              </a:rPr>
              <a:t>People have been keeping nature journals for centuries and scientists are now using that information as they study the effects of climate change. </a:t>
            </a:r>
          </a:p>
          <a:p>
            <a:endParaRPr lang="en-US" sz="1000" b="1" kern="1200" baseline="0" dirty="0">
              <a:solidFill>
                <a:srgbClr val="FF0000"/>
              </a:solidFill>
              <a:effectLst/>
              <a:latin typeface="+mn-lt"/>
              <a:ea typeface="+mn-ea"/>
              <a:cs typeface="+mn-cs"/>
            </a:endParaRPr>
          </a:p>
          <a:p>
            <a:r>
              <a:rPr lang="en-US" sz="1000" b="1" kern="1200" baseline="0" dirty="0" err="1">
                <a:solidFill>
                  <a:srgbClr val="FF0000"/>
                </a:solidFill>
                <a:effectLst/>
                <a:latin typeface="+mn-lt"/>
                <a:ea typeface="+mn-ea"/>
                <a:cs typeface="+mn-cs"/>
              </a:rPr>
              <a:t>Marsham</a:t>
            </a:r>
            <a:r>
              <a:rPr lang="en-US" sz="1000" b="1" kern="1200" baseline="0" dirty="0">
                <a:solidFill>
                  <a:srgbClr val="FF0000"/>
                </a:solidFill>
                <a:effectLst/>
                <a:latin typeface="+mn-lt"/>
                <a:ea typeface="+mn-ea"/>
                <a:cs typeface="+mn-cs"/>
              </a:rPr>
              <a:t> and Thoreau examples.</a:t>
            </a:r>
          </a:p>
          <a:p>
            <a:pPr marL="457200" lvl="0" indent="-457200">
              <a:spcAft>
                <a:spcPts val="1200"/>
              </a:spcAft>
              <a:buFont typeface="Arial"/>
              <a:buChar char="•"/>
            </a:pPr>
            <a:endParaRPr lang="en-US" sz="1000" b="1" dirty="0">
              <a:solidFill>
                <a:schemeClr val="bg1"/>
              </a:solidFill>
              <a:latin typeface="Arial"/>
            </a:endParaRPr>
          </a:p>
          <a:p>
            <a:r>
              <a:rPr lang="en-US" sz="1000" dirty="0"/>
              <a:t>The father of Modern Phenology is considered to be Englishman Robert </a:t>
            </a:r>
            <a:r>
              <a:rPr lang="en-US" sz="1000" dirty="0" err="1"/>
              <a:t>Marsham</a:t>
            </a:r>
            <a:r>
              <a:rPr lang="en-US" sz="1000" baseline="0" dirty="0"/>
              <a:t>,</a:t>
            </a:r>
            <a:r>
              <a:rPr lang="en-US" sz="1000" dirty="0"/>
              <a:t> who was born in Stratton </a:t>
            </a:r>
            <a:r>
              <a:rPr lang="en-US" sz="1000" dirty="0" err="1"/>
              <a:t>Strawless</a:t>
            </a:r>
            <a:r>
              <a:rPr lang="en-US" sz="1000" dirty="0"/>
              <a:t>, between Norwich and </a:t>
            </a:r>
            <a:r>
              <a:rPr lang="en-US" sz="1000" dirty="0" err="1"/>
              <a:t>Aylsham</a:t>
            </a:r>
            <a:r>
              <a:rPr lang="en-US" sz="1000" dirty="0"/>
              <a:t>, in Norfolk, in 1708.</a:t>
            </a:r>
            <a:r>
              <a:rPr lang="en-US" sz="1000" baseline="0" dirty="0"/>
              <a:t> In </a:t>
            </a:r>
            <a:r>
              <a:rPr lang="en-US" sz="1000" dirty="0"/>
              <a:t>1736, he started systematically and precisely recording the signs of spring on his estate in Norfolk. He called them his </a:t>
            </a:r>
            <a:r>
              <a:rPr lang="en-US" sz="1000" b="1" dirty="0">
                <a:hlinkClick r:id="rId3" tooltip="Indications of Spring"/>
              </a:rPr>
              <a:t>Indications of Spring</a:t>
            </a:r>
            <a:r>
              <a:rPr lang="en-US" sz="1000" dirty="0"/>
              <a:t>.</a:t>
            </a:r>
            <a:r>
              <a:rPr lang="en-US" sz="1000" baseline="0" dirty="0"/>
              <a:t> </a:t>
            </a:r>
            <a:r>
              <a:rPr lang="en-US" sz="1000" dirty="0"/>
              <a:t>He continued to note down significant dates for the next 62 years recording some 27 natural events for more than 20 animals and plants. These included tree leafing times and the arrival of migrant birds. This</a:t>
            </a:r>
            <a:r>
              <a:rPr lang="en-US" sz="1000" baseline="0" dirty="0"/>
              <a:t> </a:t>
            </a:r>
            <a:r>
              <a:rPr lang="en-US" sz="1000" dirty="0"/>
              <a:t>made such an impact on his family that they carried on his work for until 1958 when Martha </a:t>
            </a:r>
            <a:r>
              <a:rPr lang="en-US" sz="1000" dirty="0" err="1"/>
              <a:t>Marsham</a:t>
            </a:r>
            <a:r>
              <a:rPr lang="en-US" sz="1000" dirty="0"/>
              <a:t> died.</a:t>
            </a:r>
            <a:r>
              <a:rPr lang="en-US" sz="1000" baseline="0" dirty="0"/>
              <a:t> These records </a:t>
            </a:r>
            <a:r>
              <a:rPr lang="en-US" sz="1000" dirty="0"/>
              <a:t>have been invaluable to scientists examining climate change. </a:t>
            </a:r>
          </a:p>
          <a:p>
            <a:endParaRPr lang="en-US" sz="1000" dirty="0"/>
          </a:p>
          <a:p>
            <a:r>
              <a:rPr lang="en-US" sz="1000" dirty="0" err="1"/>
              <a:t>Marsham's</a:t>
            </a:r>
            <a:r>
              <a:rPr lang="en-US" sz="1000" dirty="0"/>
              <a:t> main reason for keeping these records was to improve the timber production on his estate. He was one of the first to carry out repeated experiments on root cutting, trenching and bark scrubbing.</a:t>
            </a:r>
          </a:p>
          <a:p>
            <a:endParaRPr lang="en-US" b="1" baseline="0" dirty="0"/>
          </a:p>
          <a:p>
            <a:endParaRPr lang="en-US" b="1" dirty="0"/>
          </a:p>
          <a:p>
            <a:endParaRPr lang="en-US" b="1" dirty="0"/>
          </a:p>
        </p:txBody>
      </p:sp>
      <p:sp>
        <p:nvSpPr>
          <p:cNvPr id="4" name="Slide Number Placeholder 3"/>
          <p:cNvSpPr>
            <a:spLocks noGrp="1"/>
          </p:cNvSpPr>
          <p:nvPr>
            <p:ph type="sldNum" sz="quarter" idx="10"/>
          </p:nvPr>
        </p:nvSpPr>
        <p:spPr/>
        <p:txBody>
          <a:bodyPr/>
          <a:lstStyle/>
          <a:p>
            <a:fld id="{E7A0902A-C4E9-F64F-B7A2-8E82794F84AE}" type="slidenum">
              <a:rPr lang="en-US" smtClean="0"/>
              <a:t>15</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Bring </a:t>
            </a:r>
            <a:r>
              <a:rPr lang="en-US" b="1" dirty="0" err="1"/>
              <a:t>Primack’s</a:t>
            </a:r>
            <a:r>
              <a:rPr lang="en-US" b="1" dirty="0"/>
              <a:t> book on Walden Warming</a:t>
            </a:r>
          </a:p>
          <a:p>
            <a:endParaRPr lang="en-US" dirty="0"/>
          </a:p>
          <a:p>
            <a:r>
              <a:rPr lang="en-US" dirty="0"/>
              <a:t>Here</a:t>
            </a:r>
            <a:r>
              <a:rPr lang="en-US" baseline="0" dirty="0"/>
              <a:t> is a </a:t>
            </a:r>
            <a:r>
              <a:rPr lang="en-US" b="1" baseline="0" dirty="0"/>
              <a:t>specific, local example </a:t>
            </a:r>
            <a:r>
              <a:rPr lang="en-US" baseline="0" dirty="0"/>
              <a:t>of how data have been used to better understand </a:t>
            </a:r>
            <a:r>
              <a:rPr lang="en-US" baseline="0" dirty="0" err="1"/>
              <a:t>phenological</a:t>
            </a:r>
            <a:r>
              <a:rPr lang="en-US" baseline="0" dirty="0"/>
              <a:t> changes through time. This graph was created by </a:t>
            </a:r>
            <a:r>
              <a:rPr lang="en-US" baseline="0" dirty="0" err="1"/>
              <a:t>Primack</a:t>
            </a:r>
            <a:r>
              <a:rPr lang="en-US" baseline="0" dirty="0"/>
              <a:t> and Miller-Rushing in 2012 – they used data from Thoreau’s journals and compared it to modern-day phenology observations to determine when certain plants experienced their first flowering date.  They found that, on average, species are flowering about 7 days earlier than they did in his time.  There are a number of reasons for this, including the potential influence of the urban heat island in proximity to Walden Pond. However, the important thing to note is that without his valuable dataset, we would not have information about what happened in the past, when plants were blooming, etc.</a:t>
            </a:r>
            <a:r>
              <a:rPr lang="en-US" b="1" baseline="0" dirty="0"/>
              <a:t> The value in having such information available to draw upon is great.</a:t>
            </a:r>
            <a:r>
              <a:rPr lang="en-US" baseline="0" dirty="0"/>
              <a:t>   See: http://</a:t>
            </a:r>
            <a:r>
              <a:rPr lang="en-US" baseline="0" dirty="0" err="1"/>
              <a:t>www.popsci.com</a:t>
            </a:r>
            <a:r>
              <a:rPr lang="en-US" baseline="0" dirty="0"/>
              <a:t>/science/article/2012-03/climate-change-and-disappearing-plants-henry-</a:t>
            </a:r>
            <a:r>
              <a:rPr lang="en-US" baseline="0" dirty="0" err="1"/>
              <a:t>david</a:t>
            </a:r>
            <a:r>
              <a:rPr lang="en-US" baseline="0" dirty="0"/>
              <a:t>-</a:t>
            </a:r>
            <a:r>
              <a:rPr lang="en-US" baseline="0" dirty="0" err="1"/>
              <a:t>thoreau</a:t>
            </a:r>
            <a:endParaRPr lang="en-US" baseline="0" dirty="0"/>
          </a:p>
          <a:p>
            <a:endParaRPr lang="en-US" b="1" baseline="0" dirty="0"/>
          </a:p>
          <a:p>
            <a:r>
              <a:rPr lang="en-US" b="1" baseline="0" dirty="0"/>
              <a:t>Use this slide to encourage others to continue the important work of keeping records of the natural world to better understand how species are responding to change. </a:t>
            </a:r>
          </a:p>
          <a:p>
            <a:endParaRPr lang="en-US" b="1" baseline="0" dirty="0"/>
          </a:p>
          <a:p>
            <a:r>
              <a:rPr lang="en-US" b="1" baseline="0" dirty="0"/>
              <a:t>And remind them again about the March 26</a:t>
            </a:r>
            <a:r>
              <a:rPr lang="en-US" b="1" baseline="30000" dirty="0"/>
              <a:t>th</a:t>
            </a:r>
            <a:r>
              <a:rPr lang="en-US" b="1" baseline="0" dirty="0"/>
              <a:t> Botany Blast with Professor Primack.</a:t>
            </a:r>
          </a:p>
        </p:txBody>
      </p:sp>
      <p:sp>
        <p:nvSpPr>
          <p:cNvPr id="4" name="Slide Number Placeholder 3"/>
          <p:cNvSpPr>
            <a:spLocks noGrp="1"/>
          </p:cNvSpPr>
          <p:nvPr>
            <p:ph type="sldNum" sz="quarter" idx="10"/>
          </p:nvPr>
        </p:nvSpPr>
        <p:spPr/>
        <p:txBody>
          <a:bodyPr/>
          <a:lstStyle/>
          <a:p>
            <a:fld id="{E7A0902A-C4E9-F64F-B7A2-8E82794F84AE}" type="slidenum">
              <a:rPr lang="en-US" smtClean="0"/>
              <a:t>16</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Anyone can do this! </a:t>
            </a:r>
            <a:r>
              <a:rPr lang="en-US" dirty="0"/>
              <a:t>These are from my</a:t>
            </a:r>
            <a:r>
              <a:rPr lang="en-US" baseline="0" dirty="0"/>
              <a:t> brother, Brad Hurley, who documented his observations for 4 years (1971 – 75) when he was 12 – 15 year old. (He’s now a science editor working in the field of climate change.) </a:t>
            </a:r>
            <a:endParaRPr lang="en-US" dirty="0"/>
          </a:p>
          <a:p>
            <a:endParaRPr lang="en-US" dirty="0"/>
          </a:p>
          <a:p>
            <a:r>
              <a:rPr lang="en-US" dirty="0"/>
              <a:t>Brad Hurley,</a:t>
            </a:r>
            <a:r>
              <a:rPr lang="en-US" baseline="0" dirty="0"/>
              <a:t> b 1959. “</a:t>
            </a:r>
            <a:r>
              <a:rPr lang="en-US" dirty="0"/>
              <a:t>The </a:t>
            </a:r>
            <a:r>
              <a:rPr lang="en-US" dirty="0">
                <a:hlinkClick r:id="rId3"/>
              </a:rPr>
              <a:t>journals</a:t>
            </a:r>
            <a:r>
              <a:rPr lang="en-US" dirty="0"/>
              <a:t> document my observations over four years, from 1971 to the beginning of 1975. The </a:t>
            </a:r>
            <a:r>
              <a:rPr lang="en-US" dirty="0">
                <a:hlinkClick r:id="rId4"/>
              </a:rPr>
              <a:t>field notes</a:t>
            </a:r>
            <a:r>
              <a:rPr lang="en-US" dirty="0"/>
              <a:t> include data tables, field trip reports, and other devices I dreamed up to record my observations during the same period. The </a:t>
            </a:r>
            <a:r>
              <a:rPr lang="en-US" dirty="0">
                <a:hlinkClick r:id="rId5"/>
              </a:rPr>
              <a:t>sketchbooks</a:t>
            </a:r>
            <a:r>
              <a:rPr lang="en-US" dirty="0"/>
              <a:t> provide another view, more poetic and artistic, of what I was keeping track of in my journals, and "</a:t>
            </a:r>
            <a:r>
              <a:rPr lang="en-US" dirty="0">
                <a:hlinkClick r:id="rId6"/>
              </a:rPr>
              <a:t>A Naturalist's Notebook</a:t>
            </a:r>
            <a:r>
              <a:rPr lang="en-US" dirty="0"/>
              <a:t>" reveals my first attempts at creative nature writing in my early teens. The drawings that illustrate this site are from my sketchbooks, and were done when I was 12-15 years old.”</a:t>
            </a:r>
            <a:endParaRPr lang="en-US" b="1" baseline="0" dirty="0"/>
          </a:p>
        </p:txBody>
      </p:sp>
      <p:sp>
        <p:nvSpPr>
          <p:cNvPr id="4" name="Slide Number Placeholder 3"/>
          <p:cNvSpPr>
            <a:spLocks noGrp="1"/>
          </p:cNvSpPr>
          <p:nvPr>
            <p:ph type="sldNum" sz="quarter" idx="10"/>
          </p:nvPr>
        </p:nvSpPr>
        <p:spPr/>
        <p:txBody>
          <a:bodyPr/>
          <a:lstStyle/>
          <a:p>
            <a:fld id="{E7A0902A-C4E9-F64F-B7A2-8E82794F84AE}" type="slidenum">
              <a:rPr lang="en-US" smtClean="0"/>
              <a:t>17</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We talked a little about</a:t>
            </a:r>
            <a:r>
              <a:rPr lang="en-US" sz="1000" b="1" baseline="0" dirty="0"/>
              <a:t> this when we were talking about the benefits of Tree Spotting</a:t>
            </a:r>
          </a:p>
          <a:p>
            <a:endParaRPr lang="en-US" sz="1000" b="1" dirty="0"/>
          </a:p>
          <a:p>
            <a:r>
              <a:rPr lang="en-US" sz="1000" b="1" dirty="0"/>
              <a:t>Defining Citizen Science (source;</a:t>
            </a:r>
            <a:r>
              <a:rPr lang="en-US" sz="1000" b="1" baseline="0" dirty="0"/>
              <a:t> Cornell Lab of Ornithology)</a:t>
            </a:r>
            <a:endParaRPr lang="en-US" sz="1000" b="1" dirty="0"/>
          </a:p>
          <a:p>
            <a:r>
              <a:rPr lang="en-US" sz="1000" dirty="0"/>
              <a:t>The term "citizen science" has been used to describe a range of ideas, from a philosophy of public engagement in scientific discourse to the work of scientists driven by a social conscience.</a:t>
            </a:r>
          </a:p>
          <a:p>
            <a:endParaRPr lang="en-US" sz="1000" dirty="0"/>
          </a:p>
          <a:p>
            <a:r>
              <a:rPr lang="en-US" sz="1000" dirty="0"/>
              <a:t>In North America, citizen science typically refers to research collaborations between scientists and volunteers, particularly (but not exclusively) to expand opportunities for scientific data collection and to provide access to scientific information for community members. </a:t>
            </a:r>
            <a:r>
              <a:rPr lang="en-US" sz="1000" kern="1200" dirty="0">
                <a:solidFill>
                  <a:srgbClr val="FFFFFF"/>
                </a:solidFill>
                <a:latin typeface="+mn-lt"/>
                <a:ea typeface="+mn-ea"/>
                <a:cs typeface="+mn-cs"/>
              </a:rPr>
              <a:t>The fields that citizen science advances include ecology, astronomy, medicine, computer science, statistics, psychology, genetics, engineering, meteorology, and many more.</a:t>
            </a:r>
            <a:endParaRPr lang="en-US" sz="1000" dirty="0"/>
          </a:p>
          <a:p>
            <a:endParaRPr lang="en-US" sz="1000" dirty="0"/>
          </a:p>
          <a:p>
            <a:r>
              <a:rPr lang="en-US" sz="1000" b="1" baseline="0" dirty="0"/>
              <a:t>AKA </a:t>
            </a:r>
            <a:r>
              <a:rPr lang="en-US" sz="1000" b="0" baseline="0" dirty="0"/>
              <a:t>“community Science” </a:t>
            </a:r>
            <a:r>
              <a:rPr lang="en-US" sz="1000" dirty="0"/>
              <a:t>"</a:t>
            </a:r>
            <a:r>
              <a:rPr lang="en-US" sz="1000" dirty="0" err="1"/>
              <a:t>crowdsourced</a:t>
            </a:r>
            <a:r>
              <a:rPr lang="en-US" sz="1000" dirty="0"/>
              <a:t> science," “volunteer monitoring,” "public participation in scientific research”</a:t>
            </a:r>
          </a:p>
          <a:p>
            <a:endParaRPr lang="en-US" sz="1000" dirty="0"/>
          </a:p>
          <a:p>
            <a:r>
              <a:rPr lang="en-US" sz="1000" b="1" dirty="0"/>
              <a:t>Nature’s Notebook</a:t>
            </a:r>
            <a:r>
              <a:rPr lang="en-US" sz="1000" b="1" baseline="0" dirty="0"/>
              <a:t> is a Citizen Science project.</a:t>
            </a:r>
          </a:p>
          <a:p>
            <a:endParaRPr lang="en-US" sz="1000" b="1" baseline="0" dirty="0"/>
          </a:p>
          <a:p>
            <a:pPr marL="0" indent="0">
              <a:spcAft>
                <a:spcPts val="1200"/>
              </a:spcAft>
              <a:buFont typeface="Arial"/>
              <a:buNone/>
            </a:pPr>
            <a:r>
              <a:rPr lang="en-US" sz="2800" kern="1200" dirty="0">
                <a:solidFill>
                  <a:srgbClr val="FFFFFF"/>
                </a:solidFill>
                <a:latin typeface="+mn-lt"/>
                <a:ea typeface="+mn-ea"/>
                <a:cs typeface="+mn-cs"/>
              </a:rPr>
              <a:t>How will citizen science affect the future of scientific research?</a:t>
            </a:r>
            <a:endParaRPr lang="en-US" sz="2400" kern="1200" dirty="0">
              <a:solidFill>
                <a:srgbClr val="FFFFFF"/>
              </a:solidFill>
              <a:latin typeface="+mn-lt"/>
              <a:ea typeface="+mn-ea"/>
              <a:cs typeface="+mn-cs"/>
            </a:endParaRPr>
          </a:p>
          <a:p>
            <a:r>
              <a:rPr lang="en-US" sz="1200" i="1" kern="1200" dirty="0">
                <a:solidFill>
                  <a:srgbClr val="FFFFFF"/>
                </a:solidFill>
                <a:latin typeface="+mn-lt"/>
                <a:ea typeface="+mn-ea"/>
                <a:cs typeface="+mn-cs"/>
              </a:rPr>
              <a:t>By Bridging Gaps</a:t>
            </a:r>
            <a:r>
              <a:rPr lang="en-US" sz="1200" kern="1200" dirty="0">
                <a:solidFill>
                  <a:srgbClr val="FFFFFF"/>
                </a:solidFill>
                <a:latin typeface="+mn-lt"/>
                <a:ea typeface="+mn-ea"/>
                <a:cs typeface="+mn-cs"/>
              </a:rPr>
              <a:t>. Citizen science bridges gaps by harnessing the power of people who are motivated by curiosity, a desire to advance research, or a concern about environmental conditions in their communities, then connecting them to projects that benefit from their energy and dedication. </a:t>
            </a:r>
          </a:p>
          <a:p>
            <a:endParaRPr lang="en-US" sz="1200" kern="1200" dirty="0">
              <a:solidFill>
                <a:srgbClr val="FFFFFF"/>
              </a:solidFill>
              <a:latin typeface="+mn-lt"/>
              <a:ea typeface="+mn-ea"/>
              <a:cs typeface="+mn-cs"/>
            </a:endParaRPr>
          </a:p>
          <a:p>
            <a:r>
              <a:rPr lang="en-US" sz="1200" i="1" kern="1200" dirty="0">
                <a:solidFill>
                  <a:srgbClr val="FFFFFF"/>
                </a:solidFill>
                <a:latin typeface="+mn-lt"/>
                <a:ea typeface="+mn-ea"/>
                <a:cs typeface="+mn-cs"/>
              </a:rPr>
              <a:t>By</a:t>
            </a:r>
            <a:r>
              <a:rPr lang="en-US" sz="1200" i="1" kern="1200" baseline="0" dirty="0">
                <a:solidFill>
                  <a:srgbClr val="FFFFFF"/>
                </a:solidFill>
                <a:latin typeface="+mn-lt"/>
                <a:ea typeface="+mn-ea"/>
                <a:cs typeface="+mn-cs"/>
              </a:rPr>
              <a:t> Broadening </a:t>
            </a:r>
            <a:r>
              <a:rPr lang="en-US" sz="1200" i="1" kern="1200" dirty="0">
                <a:solidFill>
                  <a:srgbClr val="FFFFFF"/>
                </a:solidFill>
                <a:latin typeface="+mn-lt"/>
                <a:ea typeface="+mn-ea"/>
                <a:cs typeface="+mn-cs"/>
              </a:rPr>
              <a:t>Scope</a:t>
            </a:r>
            <a:r>
              <a:rPr lang="en-US" sz="1200" kern="1200" dirty="0">
                <a:solidFill>
                  <a:srgbClr val="FFFFFF"/>
                </a:solidFill>
                <a:latin typeface="+mn-lt"/>
                <a:ea typeface="+mn-ea"/>
                <a:cs typeface="+mn-cs"/>
              </a:rPr>
              <a:t>. Thousands of people from around the globe can remotely contribute to a study and provide, analyze, or report data that researchers can use. Public participation enables investigations that would not otherwise be possible, ones that push new frontiers in our understanding of our world.</a:t>
            </a:r>
          </a:p>
          <a:p>
            <a:endParaRPr lang="en-US" sz="1200" i="1" kern="1200" dirty="0">
              <a:solidFill>
                <a:srgbClr val="FFFFFF"/>
              </a:solidFill>
              <a:latin typeface="+mn-lt"/>
              <a:ea typeface="+mn-ea"/>
              <a:cs typeface="+mn-cs"/>
            </a:endParaRPr>
          </a:p>
          <a:p>
            <a:r>
              <a:rPr lang="en-US" sz="1200" i="1" kern="1200" dirty="0">
                <a:solidFill>
                  <a:srgbClr val="FFFFFF"/>
                </a:solidFill>
                <a:latin typeface="+mn-lt"/>
                <a:ea typeface="+mn-ea"/>
                <a:cs typeface="+mn-cs"/>
              </a:rPr>
              <a:t>By Influencing</a:t>
            </a:r>
            <a:r>
              <a:rPr lang="en-US" sz="1200" i="1" kern="1200" baseline="0" dirty="0">
                <a:solidFill>
                  <a:srgbClr val="FFFFFF"/>
                </a:solidFill>
                <a:latin typeface="+mn-lt"/>
                <a:ea typeface="+mn-ea"/>
                <a:cs typeface="+mn-cs"/>
              </a:rPr>
              <a:t> Public </a:t>
            </a:r>
            <a:r>
              <a:rPr lang="en-US" sz="1200" i="1" kern="1200" dirty="0">
                <a:solidFill>
                  <a:srgbClr val="FFFFFF"/>
                </a:solidFill>
                <a:latin typeface="+mn-lt"/>
                <a:ea typeface="+mn-ea"/>
                <a:cs typeface="+mn-cs"/>
              </a:rPr>
              <a:t>Policy</a:t>
            </a:r>
            <a:r>
              <a:rPr lang="en-US" sz="1200" kern="1200" dirty="0">
                <a:solidFill>
                  <a:srgbClr val="FFFFFF"/>
                </a:solidFill>
                <a:latin typeface="+mn-lt"/>
                <a:ea typeface="+mn-ea"/>
                <a:cs typeface="+mn-cs"/>
              </a:rPr>
              <a:t>. Increased public participation in scientific research will ideally cultivate a citizenship that is knowledgeable about the scientific enterprise. Citizen science encourages people to take a stake in the world around them. As a result, the hope is that this informed public will play an valuable role in influencing larger decisions about science policy. There are </a:t>
            </a:r>
            <a:r>
              <a:rPr lang="en-US" sz="1200" kern="1200" dirty="0">
                <a:solidFill>
                  <a:srgbClr val="FFFFFF"/>
                </a:solidFill>
                <a:latin typeface="+mn-lt"/>
                <a:ea typeface="+mn-ea"/>
                <a:cs typeface="+mn-cs"/>
                <a:hlinkClick r:id="rId3"/>
              </a:rPr>
              <a:t>national</a:t>
            </a:r>
            <a:r>
              <a:rPr lang="en-US" sz="1200" kern="1200" dirty="0">
                <a:solidFill>
                  <a:srgbClr val="FFFFFF"/>
                </a:solidFill>
                <a:latin typeface="+mn-lt"/>
                <a:ea typeface="+mn-ea"/>
                <a:cs typeface="+mn-cs"/>
              </a:rPr>
              <a:t> and </a:t>
            </a:r>
            <a:r>
              <a:rPr lang="en-US" sz="1200" kern="1200" dirty="0">
                <a:solidFill>
                  <a:srgbClr val="FFFFFF"/>
                </a:solidFill>
                <a:latin typeface="+mn-lt"/>
                <a:ea typeface="+mn-ea"/>
                <a:cs typeface="+mn-cs"/>
                <a:hlinkClick r:id="rId4"/>
              </a:rPr>
              <a:t>international</a:t>
            </a:r>
            <a:r>
              <a:rPr lang="en-US" sz="1200" kern="1200" dirty="0">
                <a:solidFill>
                  <a:srgbClr val="FFFFFF"/>
                </a:solidFill>
                <a:latin typeface="+mn-lt"/>
                <a:ea typeface="+mn-ea"/>
                <a:cs typeface="+mn-cs"/>
              </a:rPr>
              <a:t> groups pushing for this right now.</a:t>
            </a:r>
          </a:p>
          <a:p>
            <a:endParaRPr lang="en-US" sz="1200" kern="1200" dirty="0">
              <a:solidFill>
                <a:srgbClr val="FFFFFF"/>
              </a:solidFill>
              <a:latin typeface="+mn-lt"/>
              <a:ea typeface="+mn-ea"/>
              <a:cs typeface="+mn-cs"/>
            </a:endParaRPr>
          </a:p>
          <a:p>
            <a:r>
              <a:rPr lang="en-US" sz="1000" dirty="0">
                <a:hlinkClick r:id="rId5"/>
              </a:rPr>
              <a:t>For</a:t>
            </a:r>
            <a:r>
              <a:rPr lang="en-US" sz="1000" baseline="0" dirty="0">
                <a:hlinkClick r:id="rId5"/>
              </a:rPr>
              <a:t> those people interested in knowing more: </a:t>
            </a:r>
            <a:r>
              <a:rPr lang="en-US" sz="1000" dirty="0">
                <a:hlinkClick r:id="rId5"/>
              </a:rPr>
              <a:t>SciStarter</a:t>
            </a:r>
            <a:r>
              <a:rPr lang="en-US" sz="2800" kern="1200" baseline="0" dirty="0">
                <a:solidFill>
                  <a:srgbClr val="FFFFFF"/>
                </a:solidFill>
                <a:latin typeface="+mn-lt"/>
                <a:ea typeface="+mn-ea"/>
                <a:cs typeface="+mn-cs"/>
              </a:rPr>
              <a:t> </a:t>
            </a:r>
            <a:r>
              <a:rPr lang="en-US" sz="2800" kern="1200" dirty="0">
                <a:solidFill>
                  <a:srgbClr val="FFFFFF"/>
                </a:solidFill>
                <a:latin typeface="+mn-lt"/>
                <a:ea typeface="+mn-ea"/>
                <a:cs typeface="+mn-cs"/>
              </a:rPr>
              <a:t>provides a database of &gt; 600 active, searchable Citizen Science projects. </a:t>
            </a:r>
          </a:p>
          <a:p>
            <a:pPr marL="0" indent="0">
              <a:spcAft>
                <a:spcPts val="1200"/>
              </a:spcAft>
              <a:buFont typeface="Arial"/>
              <a:buNone/>
            </a:pPr>
            <a:r>
              <a:rPr lang="en-US" sz="2800" kern="1200" dirty="0">
                <a:solidFill>
                  <a:srgbClr val="FFFFFF"/>
                </a:solidFill>
                <a:latin typeface="+mn-lt"/>
                <a:ea typeface="+mn-ea"/>
                <a:cs typeface="+mn-cs"/>
              </a:rPr>
              <a:t>My current favorite projects:</a:t>
            </a:r>
          </a:p>
          <a:p>
            <a:pPr marL="0" indent="0">
              <a:spcAft>
                <a:spcPts val="1200"/>
              </a:spcAft>
              <a:buFont typeface="Arial"/>
              <a:buNone/>
            </a:pPr>
            <a:r>
              <a:rPr lang="en-US" sz="2400" kern="1200" dirty="0">
                <a:solidFill>
                  <a:srgbClr val="FFFFFF"/>
                </a:solidFill>
                <a:latin typeface="+mn-lt"/>
                <a:ea typeface="+mn-ea"/>
                <a:cs typeface="+mn-cs"/>
              </a:rPr>
              <a:t>- </a:t>
            </a:r>
            <a:r>
              <a:rPr lang="en-US" sz="2400" kern="1200" dirty="0" err="1">
                <a:solidFill>
                  <a:srgbClr val="FFFFFF"/>
                </a:solidFill>
                <a:latin typeface="+mn-lt"/>
                <a:ea typeface="+mn-ea"/>
                <a:cs typeface="+mn-cs"/>
              </a:rPr>
              <a:t>mPING</a:t>
            </a:r>
            <a:r>
              <a:rPr lang="en-US" sz="2400" kern="1200" dirty="0">
                <a:solidFill>
                  <a:srgbClr val="FFFFFF"/>
                </a:solidFill>
                <a:latin typeface="+mn-lt"/>
                <a:ea typeface="+mn-ea"/>
                <a:cs typeface="+mn-cs"/>
              </a:rPr>
              <a:t> – “Crowdsourcing weather reports”: http://</a:t>
            </a:r>
            <a:r>
              <a:rPr lang="en-US" sz="2400" kern="1200" dirty="0" err="1">
                <a:solidFill>
                  <a:srgbClr val="FFFFFF"/>
                </a:solidFill>
                <a:latin typeface="+mn-lt"/>
                <a:ea typeface="+mn-ea"/>
                <a:cs typeface="+mn-cs"/>
              </a:rPr>
              <a:t>mping.nssl.noaa.gov</a:t>
            </a:r>
            <a:r>
              <a:rPr lang="en-US" sz="2400" kern="1200" dirty="0">
                <a:solidFill>
                  <a:srgbClr val="FFFFFF"/>
                </a:solidFill>
                <a:latin typeface="+mn-lt"/>
                <a:ea typeface="+mn-ea"/>
                <a:cs typeface="+mn-cs"/>
              </a:rPr>
              <a:t>/</a:t>
            </a:r>
          </a:p>
          <a:p>
            <a:pPr marL="0" indent="0">
              <a:spcAft>
                <a:spcPts val="1200"/>
              </a:spcAft>
              <a:buFont typeface="Arial"/>
              <a:buNone/>
            </a:pPr>
            <a:r>
              <a:rPr lang="en-US" sz="2400" kern="1200" dirty="0">
                <a:solidFill>
                  <a:srgbClr val="FFFFFF"/>
                </a:solidFill>
                <a:latin typeface="+mn-lt"/>
                <a:ea typeface="+mn-ea"/>
                <a:cs typeface="+mn-cs"/>
              </a:rPr>
              <a:t>- </a:t>
            </a:r>
            <a:r>
              <a:rPr lang="en-US" sz="2400" kern="1200" dirty="0" err="1">
                <a:solidFill>
                  <a:srgbClr val="FFFFFF"/>
                </a:solidFill>
                <a:latin typeface="+mn-lt"/>
                <a:ea typeface="+mn-ea"/>
                <a:cs typeface="+mn-cs"/>
              </a:rPr>
              <a:t>eBird</a:t>
            </a:r>
            <a:r>
              <a:rPr lang="en-US" sz="2400" kern="1200" dirty="0">
                <a:solidFill>
                  <a:srgbClr val="FFFFFF"/>
                </a:solidFill>
                <a:latin typeface="+mn-lt"/>
                <a:ea typeface="+mn-ea"/>
                <a:cs typeface="+mn-cs"/>
              </a:rPr>
              <a:t> – “</a:t>
            </a:r>
            <a:r>
              <a:rPr lang="en-US" sz="2400" b="1" kern="1200" dirty="0">
                <a:solidFill>
                  <a:schemeClr val="bg1"/>
                </a:solidFill>
                <a:latin typeface="+mn-lt"/>
                <a:ea typeface="+mn-ea"/>
                <a:cs typeface="+mn-cs"/>
              </a:rPr>
              <a:t>Global tools for birders, critical data for science”: </a:t>
            </a:r>
            <a:r>
              <a:rPr lang="en-US" sz="2400" kern="1200" dirty="0">
                <a:solidFill>
                  <a:srgbClr val="FFFFFF"/>
                </a:solidFill>
                <a:latin typeface="+mn-lt"/>
                <a:ea typeface="+mn-ea"/>
                <a:cs typeface="+mn-cs"/>
              </a:rPr>
              <a:t>http://</a:t>
            </a:r>
            <a:r>
              <a:rPr lang="en-US" sz="2400" kern="1200" dirty="0" err="1">
                <a:solidFill>
                  <a:srgbClr val="FFFFFF"/>
                </a:solidFill>
                <a:latin typeface="+mn-lt"/>
                <a:ea typeface="+mn-ea"/>
                <a:cs typeface="+mn-cs"/>
              </a:rPr>
              <a:t>ebird.org</a:t>
            </a:r>
            <a:r>
              <a:rPr lang="en-US" sz="2400" kern="1200" dirty="0">
                <a:solidFill>
                  <a:srgbClr val="FFFFFF"/>
                </a:solidFill>
                <a:latin typeface="+mn-lt"/>
                <a:ea typeface="+mn-ea"/>
                <a:cs typeface="+mn-cs"/>
              </a:rPr>
              <a:t>/content/</a:t>
            </a:r>
            <a:r>
              <a:rPr lang="en-US" sz="2400" kern="1200" dirty="0" err="1">
                <a:solidFill>
                  <a:srgbClr val="FFFFFF"/>
                </a:solidFill>
                <a:latin typeface="+mn-lt"/>
                <a:ea typeface="+mn-ea"/>
                <a:cs typeface="+mn-cs"/>
              </a:rPr>
              <a:t>ebird</a:t>
            </a:r>
            <a:r>
              <a:rPr lang="en-US" sz="2400" kern="1200" dirty="0">
                <a:solidFill>
                  <a:srgbClr val="FFFFFF"/>
                </a:solidFill>
                <a:latin typeface="+mn-lt"/>
                <a:ea typeface="+mn-ea"/>
                <a:cs typeface="+mn-cs"/>
              </a:rPr>
              <a:t>/</a:t>
            </a:r>
          </a:p>
          <a:p>
            <a:pPr marL="0" indent="0">
              <a:spcAft>
                <a:spcPts val="1200"/>
              </a:spcAft>
              <a:buFont typeface="Arial"/>
              <a:buNone/>
            </a:pPr>
            <a:endParaRPr lang="en-US" sz="2800" kern="1200" dirty="0">
              <a:solidFill>
                <a:srgbClr val="FFFFFF"/>
              </a:solidFill>
              <a:latin typeface="+mn-lt"/>
              <a:ea typeface="+mn-ea"/>
              <a:cs typeface="+mn-cs"/>
            </a:endParaRPr>
          </a:p>
          <a:p>
            <a:endParaRPr lang="en-US" sz="1200" kern="1200" dirty="0">
              <a:solidFill>
                <a:srgbClr val="FFFFFF"/>
              </a:solidFill>
              <a:latin typeface="+mn-lt"/>
              <a:ea typeface="+mn-ea"/>
              <a:cs typeface="+mn-cs"/>
            </a:endParaRPr>
          </a:p>
          <a:p>
            <a:pPr marL="914400" lvl="1" indent="-457200">
              <a:spcAft>
                <a:spcPts val="1200"/>
              </a:spcAft>
              <a:buFont typeface="Arial"/>
              <a:buChar char="•"/>
            </a:pPr>
            <a:endParaRPr lang="en-US" sz="2400" kern="1200" dirty="0">
              <a:solidFill>
                <a:srgbClr val="FFFFFF"/>
              </a:solidFill>
              <a:latin typeface="+mn-lt"/>
              <a:ea typeface="+mn-ea"/>
              <a:cs typeface="+mn-cs"/>
            </a:endParaRPr>
          </a:p>
          <a:p>
            <a:endParaRPr lang="en-US" sz="1000" dirty="0"/>
          </a:p>
        </p:txBody>
      </p:sp>
      <p:sp>
        <p:nvSpPr>
          <p:cNvPr id="4" name="Slide Number Placeholder 3"/>
          <p:cNvSpPr>
            <a:spLocks noGrp="1"/>
          </p:cNvSpPr>
          <p:nvPr>
            <p:ph type="sldNum" sz="quarter" idx="10"/>
          </p:nvPr>
        </p:nvSpPr>
        <p:spPr/>
        <p:txBody>
          <a:bodyPr/>
          <a:lstStyle/>
          <a:p>
            <a:fld id="{E7A0902A-C4E9-F64F-B7A2-8E82794F84AE}" type="slidenum">
              <a:rPr lang="en-US" smtClean="0"/>
              <a:t>18</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last slide</a:t>
            </a:r>
            <a:r>
              <a:rPr lang="en-US" sz="1200" kern="1200" baseline="0" dirty="0">
                <a:solidFill>
                  <a:schemeClr val="tx1"/>
                </a:solidFill>
                <a:effectLst/>
                <a:latin typeface="+mn-lt"/>
                <a:ea typeface="+mn-ea"/>
                <a:cs typeface="+mn-cs"/>
              </a:rPr>
              <a:t> before we move on to a little exercise and a short break.</a:t>
            </a:r>
          </a:p>
          <a:p>
            <a:endParaRPr lang="en-US" sz="120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Journaling tips in general: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ideal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make</a:t>
            </a:r>
            <a:r>
              <a:rPr lang="en-US" sz="1200" kern="1200" baseline="0" dirty="0">
                <a:solidFill>
                  <a:schemeClr val="tx1"/>
                </a:solidFill>
                <a:effectLst/>
                <a:latin typeface="+mn-lt"/>
                <a:ea typeface="+mn-ea"/>
                <a:cs typeface="+mn-cs"/>
              </a:rPr>
              <a:t> and record your </a:t>
            </a:r>
            <a:r>
              <a:rPr lang="en-US" sz="1200" kern="1200" dirty="0">
                <a:solidFill>
                  <a:schemeClr val="tx1"/>
                </a:solidFill>
                <a:effectLst/>
                <a:latin typeface="+mn-lt"/>
                <a:ea typeface="+mn-ea"/>
                <a:cs typeface="+mn-cs"/>
              </a:rPr>
              <a:t>observations – whatever you are observing – </a:t>
            </a:r>
            <a:r>
              <a:rPr lang="en-US" sz="1200" b="1" kern="1200" dirty="0">
                <a:solidFill>
                  <a:schemeClr val="tx1"/>
                </a:solidFill>
                <a:effectLst/>
                <a:latin typeface="+mn-lt"/>
                <a:ea typeface="+mn-ea"/>
                <a:cs typeface="+mn-cs"/>
              </a:rPr>
              <a:t>frequently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so you can see what changes are happening. </a:t>
            </a:r>
            <a:r>
              <a:rPr lang="en-US" sz="1200" b="1" kern="1200" dirty="0">
                <a:solidFill>
                  <a:schemeClr val="tx1"/>
                </a:solidFill>
                <a:effectLst/>
                <a:latin typeface="+mn-lt"/>
                <a:ea typeface="+mn-ea"/>
                <a:cs typeface="+mn-cs"/>
              </a:rPr>
              <a:t>If you don’t see anything in your observation place during your observation time, it is important to note that as well. You’ll then be able to better</a:t>
            </a:r>
            <a:r>
              <a:rPr lang="en-US" sz="1200" b="1"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understand the first time you do see something.</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ASK IF ANYONE KEEPS A JOURNAL ALREADY ???? –</a:t>
            </a:r>
            <a:r>
              <a:rPr lang="en-US" sz="1200" b="1"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any kind of journal. I started keeping a gardening journal last year, when I finally had a little more time to garden, and I’ve really been enjoying it. I’m also using an app called Day One</a:t>
            </a:r>
            <a:r>
              <a:rPr lang="en-US" sz="1200" kern="1200" dirty="0">
                <a:solidFill>
                  <a:schemeClr val="tx1"/>
                </a:solidFill>
                <a:effectLst/>
                <a:latin typeface="+mn-lt"/>
                <a:ea typeface="+mn-ea"/>
                <a:cs typeface="+mn-cs"/>
              </a:rPr>
              <a:t> that makes it easy</a:t>
            </a:r>
            <a:r>
              <a:rPr lang="en-US" sz="1200" kern="1200" baseline="0" dirty="0">
                <a:solidFill>
                  <a:schemeClr val="tx1"/>
                </a:solidFill>
                <a:effectLst/>
                <a:latin typeface="+mn-lt"/>
                <a:ea typeface="+mn-ea"/>
                <a:cs typeface="+mn-cs"/>
              </a:rPr>
              <a:t> to include photos in an online journal, and I’ve been pretty good at keeping up with it, although I do find it a challenge sometimes.</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a:t>
            </a:r>
            <a:r>
              <a:rPr lang="en-US" sz="1200" kern="1200" baseline="0" dirty="0">
                <a:solidFill>
                  <a:schemeClr val="tx1"/>
                </a:solidFill>
                <a:effectLst/>
                <a:latin typeface="+mn-lt"/>
                <a:ea typeface="+mn-ea"/>
                <a:cs typeface="+mn-cs"/>
              </a:rPr>
              <a:t> Tree Spotters, we expect </a:t>
            </a:r>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to follow the Nature’s Notebook procedures for tracking our 11 species of trees. (We will be talking about that later.) </a:t>
            </a:r>
            <a:r>
              <a:rPr lang="en-US" sz="1200" kern="1200" dirty="0">
                <a:solidFill>
                  <a:schemeClr val="tx1"/>
                </a:solidFill>
                <a:effectLst/>
                <a:latin typeface="+mn-lt"/>
                <a:ea typeface="+mn-ea"/>
                <a:cs typeface="+mn-cs"/>
              </a:rPr>
              <a:t>However, you can observe</a:t>
            </a:r>
            <a:r>
              <a:rPr lang="en-US" sz="1200" kern="1200" baseline="0" dirty="0">
                <a:solidFill>
                  <a:schemeClr val="tx1"/>
                </a:solidFill>
                <a:effectLst/>
                <a:latin typeface="+mn-lt"/>
                <a:ea typeface="+mn-ea"/>
                <a:cs typeface="+mn-cs"/>
              </a:rPr>
              <a:t> anything you are interested in and </a:t>
            </a:r>
            <a:r>
              <a:rPr lang="en-US" sz="1200" kern="1200" dirty="0">
                <a:solidFill>
                  <a:schemeClr val="tx1"/>
                </a:solidFill>
                <a:effectLst/>
                <a:latin typeface="+mn-lt"/>
                <a:ea typeface="+mn-ea"/>
                <a:cs typeface="+mn-cs"/>
              </a:rPr>
              <a:t>keep any kind of journal that you like</a:t>
            </a:r>
            <a:r>
              <a:rPr lang="en-US" sz="1200" kern="1200" baseline="0" dirty="0">
                <a:solidFill>
                  <a:schemeClr val="tx1"/>
                </a:solidFill>
                <a:effectLst/>
                <a:latin typeface="+mn-lt"/>
                <a:ea typeface="+mn-ea"/>
                <a:cs typeface="+mn-cs"/>
              </a:rPr>
              <a:t> while you are at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19</a:t>
            </a:fld>
            <a:endParaRPr lang="en-US"/>
          </a:p>
        </p:txBody>
      </p:sp>
    </p:spTree>
    <p:extLst>
      <p:ext uri="{BB962C8B-B14F-4D97-AF65-F5344CB8AC3E}">
        <p14:creationId xmlns:p14="http://schemas.microsoft.com/office/powerpoint/2010/main" val="380284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will start off with an overview of the Tree Spotters program and we will follow that with a little ice-breaker, so you all get to know each other a little better</a:t>
            </a:r>
            <a:r>
              <a:rPr lang="en-US" baseline="0" dirty="0" smtClean="0"/>
              <a:t>.</a:t>
            </a:r>
          </a:p>
          <a:p>
            <a:endParaRPr lang="en-US" baseline="0" dirty="0" smtClean="0"/>
          </a:p>
          <a:p>
            <a:r>
              <a:rPr lang="en-US" baseline="0" dirty="0" smtClean="0"/>
              <a:t>Then, weather permitting, we will take a little trip outside to visit one of our trees while there is still daylight.</a:t>
            </a:r>
          </a:p>
          <a:p>
            <a:endParaRPr lang="en-US" baseline="0" dirty="0"/>
          </a:p>
          <a:p>
            <a:r>
              <a:rPr lang="en-US" baseline="0" dirty="0" smtClean="0"/>
              <a:t>When we get back, Jehane </a:t>
            </a:r>
            <a:r>
              <a:rPr lang="en-US" baseline="0" dirty="0"/>
              <a:t>will take over to talk about what it means to go Tree Spotting: what you are being asked to observe, how to record what you see, and how to enter your observations into Nature’s Notebook.</a:t>
            </a:r>
          </a:p>
          <a:p>
            <a:endParaRPr lang="en-US" baseline="0" dirty="0"/>
          </a:p>
          <a:p>
            <a:r>
              <a:rPr lang="en-US" baseline="0" dirty="0"/>
              <a:t>Danny will finish by telling you about what happens next, some of the resources we have available, our plans for the rest of this year, and how to get help if you need it.</a:t>
            </a:r>
          </a:p>
        </p:txBody>
      </p:sp>
      <p:sp>
        <p:nvSpPr>
          <p:cNvPr id="4" name="Slide Number Placeholder 3"/>
          <p:cNvSpPr>
            <a:spLocks noGrp="1"/>
          </p:cNvSpPr>
          <p:nvPr>
            <p:ph type="sldNum" sz="quarter" idx="10"/>
          </p:nvPr>
        </p:nvSpPr>
        <p:spPr/>
        <p:txBody>
          <a:bodyPr/>
          <a:lstStyle/>
          <a:p>
            <a:fld id="{E7A0902A-C4E9-F64F-B7A2-8E82794F84AE}" type="slidenum">
              <a:rPr lang="en-US" smtClean="0"/>
              <a:t>2</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Write the interview questions on the white board ahead of time, but turn it around so they can’t see it until we are ready to do the exercise.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If there is an odd number, ask Danny to pair up with the lone person.</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We have 30 minutes total for this, so these introductions should be brief. There will</a:t>
            </a:r>
            <a:r>
              <a:rPr lang="en-US" sz="1200" b="1" kern="1200" baseline="0" dirty="0">
                <a:solidFill>
                  <a:schemeClr val="tx1"/>
                </a:solidFill>
                <a:effectLst/>
                <a:latin typeface="+mn-lt"/>
                <a:ea typeface="+mn-ea"/>
                <a:cs typeface="+mn-cs"/>
              </a:rPr>
              <a:t> be a 5 minute break after this before I turn things over to Jehane.</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Interview Questions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What is your name?</a:t>
            </a:r>
          </a:p>
          <a:p>
            <a:pPr lvl="0"/>
            <a:r>
              <a:rPr lang="en-US" sz="1200" kern="1200" dirty="0">
                <a:solidFill>
                  <a:schemeClr val="tx1"/>
                </a:solidFill>
                <a:effectLst/>
                <a:latin typeface="+mn-lt"/>
                <a:ea typeface="+mn-ea"/>
                <a:cs typeface="+mn-cs"/>
              </a:rPr>
              <a:t>Where do you live?</a:t>
            </a:r>
          </a:p>
          <a:p>
            <a:pPr lvl="0"/>
            <a:r>
              <a:rPr lang="en-US" sz="1200" kern="1200" dirty="0">
                <a:solidFill>
                  <a:schemeClr val="tx1"/>
                </a:solidFill>
                <a:effectLst/>
                <a:latin typeface="+mn-lt"/>
                <a:ea typeface="+mn-ea"/>
                <a:cs typeface="+mn-cs"/>
              </a:rPr>
              <a:t>How long have you lived there?</a:t>
            </a:r>
          </a:p>
          <a:p>
            <a:pPr lvl="0"/>
            <a:r>
              <a:rPr lang="en-US" sz="1200" kern="1200" dirty="0">
                <a:solidFill>
                  <a:schemeClr val="tx1"/>
                </a:solidFill>
                <a:effectLst/>
                <a:latin typeface="+mn-lt"/>
                <a:ea typeface="+mn-ea"/>
                <a:cs typeface="+mn-cs"/>
              </a:rPr>
              <a:t>What is your favorite outdoor place and why?</a:t>
            </a:r>
          </a:p>
          <a:p>
            <a:pPr lvl="0"/>
            <a:r>
              <a:rPr lang="en-US" sz="1200" kern="1200" dirty="0">
                <a:solidFill>
                  <a:schemeClr val="tx1"/>
                </a:solidFill>
                <a:effectLst/>
                <a:latin typeface="+mn-lt"/>
                <a:ea typeface="+mn-ea"/>
                <a:cs typeface="+mn-cs"/>
              </a:rPr>
              <a:t>What aspect of Tree Spotting appeals to you most? For example: Being outdoors? Being a Citizen Scientist? Getting to know the Arboretum’s trees? Learning about tree lifecycles?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need to say something</a:t>
            </a:r>
            <a:r>
              <a:rPr lang="en-US" sz="1200" b="1" kern="1200" baseline="0" dirty="0">
                <a:solidFill>
                  <a:schemeClr val="tx1"/>
                </a:solidFill>
                <a:effectLst/>
                <a:latin typeface="+mn-lt"/>
                <a:ea typeface="+mn-ea"/>
                <a:cs typeface="+mn-cs"/>
              </a:rPr>
              <a:t> about ourselves too!</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20</a:t>
            </a:fld>
            <a:endParaRPr lang="en-US"/>
          </a:p>
        </p:txBody>
      </p:sp>
    </p:spTree>
    <p:extLst>
      <p:ext uri="{BB962C8B-B14F-4D97-AF65-F5344CB8AC3E}">
        <p14:creationId xmlns:p14="http://schemas.microsoft.com/office/powerpoint/2010/main" val="3802849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Write the interview questions on the white board ahead of time, but turn it around so they can’t see it until we are ready to do the exercise.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If there is an odd number, ask Danny to pair up with the lone person. (Danny will take</a:t>
            </a:r>
            <a:r>
              <a:rPr lang="en-US" sz="1200" i="1" kern="1200" baseline="0" dirty="0">
                <a:solidFill>
                  <a:schemeClr val="tx1"/>
                </a:solidFill>
                <a:effectLst/>
                <a:latin typeface="+mn-lt"/>
                <a:ea typeface="+mn-ea"/>
                <a:cs typeface="+mn-cs"/>
              </a:rPr>
              <a:t> notes and summarize what people say and add to Teamwork.)</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We have 30 minutes total for this, so these introductions should be brief. There will</a:t>
            </a:r>
            <a:r>
              <a:rPr lang="en-US" sz="1200" b="1" kern="1200" baseline="0" dirty="0">
                <a:solidFill>
                  <a:schemeClr val="tx1"/>
                </a:solidFill>
                <a:effectLst/>
                <a:latin typeface="+mn-lt"/>
                <a:ea typeface="+mn-ea"/>
                <a:cs typeface="+mn-cs"/>
              </a:rPr>
              <a:t> be a 5 minute break after this before I turn things over to Jehane.</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Interview Questions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What is your name?</a:t>
            </a:r>
          </a:p>
          <a:p>
            <a:pPr lvl="0"/>
            <a:r>
              <a:rPr lang="en-US" sz="1200" kern="1200" dirty="0">
                <a:solidFill>
                  <a:schemeClr val="tx1"/>
                </a:solidFill>
                <a:effectLst/>
                <a:latin typeface="+mn-lt"/>
                <a:ea typeface="+mn-ea"/>
                <a:cs typeface="+mn-cs"/>
              </a:rPr>
              <a:t>Where do you live?</a:t>
            </a:r>
          </a:p>
          <a:p>
            <a:pPr lvl="0"/>
            <a:r>
              <a:rPr lang="en-US" sz="1200" kern="1200" dirty="0">
                <a:solidFill>
                  <a:schemeClr val="tx1"/>
                </a:solidFill>
                <a:effectLst/>
                <a:latin typeface="+mn-lt"/>
                <a:ea typeface="+mn-ea"/>
                <a:cs typeface="+mn-cs"/>
              </a:rPr>
              <a:t>How long have you lived there?</a:t>
            </a:r>
          </a:p>
          <a:p>
            <a:pPr lvl="0"/>
            <a:r>
              <a:rPr lang="en-US" sz="1200" kern="1200" dirty="0">
                <a:solidFill>
                  <a:schemeClr val="tx1"/>
                </a:solidFill>
                <a:effectLst/>
                <a:latin typeface="+mn-lt"/>
                <a:ea typeface="+mn-ea"/>
                <a:cs typeface="+mn-cs"/>
              </a:rPr>
              <a:t>What is your favorite outdoor place and why?</a:t>
            </a:r>
          </a:p>
          <a:p>
            <a:pPr lvl="0"/>
            <a:r>
              <a:rPr lang="en-US" sz="1200" kern="1200" dirty="0">
                <a:solidFill>
                  <a:schemeClr val="tx1"/>
                </a:solidFill>
                <a:effectLst/>
                <a:latin typeface="+mn-lt"/>
                <a:ea typeface="+mn-ea"/>
                <a:cs typeface="+mn-cs"/>
              </a:rPr>
              <a:t>What aspect of Tree Spotting appeals to you most? </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For example: Being outdoors? Being a Citizen Scientist? Getting to know the Arboretum’s trees? Learning about tree lifecycles?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need to say something</a:t>
            </a:r>
            <a:r>
              <a:rPr lang="en-US" sz="1200" b="1" kern="1200" baseline="0" dirty="0">
                <a:solidFill>
                  <a:schemeClr val="tx1"/>
                </a:solidFill>
                <a:effectLst/>
                <a:latin typeface="+mn-lt"/>
                <a:ea typeface="+mn-ea"/>
                <a:cs typeface="+mn-cs"/>
              </a:rPr>
              <a:t> about ourselves too!</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21</a:t>
            </a:fld>
            <a:endParaRPr lang="en-US"/>
          </a:p>
        </p:txBody>
      </p:sp>
    </p:spTree>
    <p:extLst>
      <p:ext uri="{BB962C8B-B14F-4D97-AF65-F5344CB8AC3E}">
        <p14:creationId xmlns:p14="http://schemas.microsoft.com/office/powerpoint/2010/main" val="3802849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take a quick break</a:t>
            </a:r>
            <a:r>
              <a:rPr lang="en-US" baseline="0" dirty="0"/>
              <a:t> and get started again at ___________</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22</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to</a:t>
            </a:r>
            <a:r>
              <a:rPr lang="en-US" baseline="0" dirty="0" smtClean="0"/>
              <a:t> get a good photo this weekend!</a:t>
            </a:r>
            <a:endParaRPr lang="en-US" baseline="0" dirty="0"/>
          </a:p>
        </p:txBody>
      </p:sp>
      <p:sp>
        <p:nvSpPr>
          <p:cNvPr id="4" name="Slide Number Placeholder 3"/>
          <p:cNvSpPr>
            <a:spLocks noGrp="1"/>
          </p:cNvSpPr>
          <p:nvPr>
            <p:ph type="sldNum" sz="quarter" idx="10"/>
          </p:nvPr>
        </p:nvSpPr>
        <p:spPr/>
        <p:txBody>
          <a:bodyPr/>
          <a:lstStyle/>
          <a:p>
            <a:fld id="{E7A0902A-C4E9-F64F-B7A2-8E82794F84AE}" type="slidenum">
              <a:rPr lang="en-US" smtClean="0"/>
              <a:t>23</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24</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25</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26</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a:t>
            </a:r>
          </a:p>
        </p:txBody>
      </p:sp>
      <p:sp>
        <p:nvSpPr>
          <p:cNvPr id="4" name="Slide Number Placeholder 3"/>
          <p:cNvSpPr>
            <a:spLocks noGrp="1"/>
          </p:cNvSpPr>
          <p:nvPr>
            <p:ph type="sldNum" sz="quarter" idx="10"/>
          </p:nvPr>
        </p:nvSpPr>
        <p:spPr/>
        <p:txBody>
          <a:bodyPr/>
          <a:lstStyle/>
          <a:p>
            <a:fld id="{E7A0902A-C4E9-F64F-B7A2-8E82794F84AE}" type="slidenum">
              <a:rPr lang="en-US" smtClean="0"/>
              <a:t>27</a:t>
            </a:fld>
            <a:endParaRPr lang="en-US"/>
          </a:p>
        </p:txBody>
      </p:sp>
    </p:spTree>
    <p:extLst>
      <p:ext uri="{BB962C8B-B14F-4D97-AF65-F5344CB8AC3E}">
        <p14:creationId xmlns:p14="http://schemas.microsoft.com/office/powerpoint/2010/main" val="1328956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a:t>
            </a:r>
            <a:r>
              <a:rPr lang="en-US" baseline="0" dirty="0"/>
              <a:t> below! This slide should be updated before each training class. The above numbers are for June 16, 2015 but the map is the original.</a:t>
            </a:r>
            <a:endParaRPr lang="en-US" dirty="0"/>
          </a:p>
          <a:p>
            <a:endParaRPr lang="en-US" dirty="0"/>
          </a:p>
          <a:p>
            <a:r>
              <a:rPr lang="en-US" dirty="0"/>
              <a:t>This slide is a generic slide</a:t>
            </a:r>
            <a:r>
              <a:rPr lang="en-US" baseline="0" dirty="0"/>
              <a:t> used to discuss the coverage of plants and animals and spatial distribution of the sites.  The number of observers and observations changes daily, so we suggest updating that figure before your presentation using the following dashboard:  https://</a:t>
            </a:r>
            <a:r>
              <a:rPr lang="en-US" baseline="0" dirty="0" err="1"/>
              <a:t>www.usanpn.org</a:t>
            </a:r>
            <a:r>
              <a:rPr lang="en-US" baseline="0" dirty="0"/>
              <a:t>/node/21094.  The numbers on this particular slide were pulled on 8/12/14 at 2:33 pm Pacific Time.  The number of observers reporting (3707) indicates the number of active observers in the database.  The 11,336 observers total indicates the number of people who registered and who are active.  You can see that about 1/3 of our observers register and have submitted at least one observation.  The rest have not gotten to that point yet, and we are hoping to increase that number by doing trainings.  The total number of observations, 593,177 is the total number of observations (one for each </a:t>
            </a:r>
            <a:r>
              <a:rPr lang="en-US" baseline="0" dirty="0" err="1"/>
              <a:t>phenophase</a:t>
            </a:r>
            <a:r>
              <a:rPr lang="en-US" baseline="0" dirty="0"/>
              <a:t> protocol in the database). And the number of sites is self explanatory between the registered vs. active.</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28</a:t>
            </a:fld>
            <a:endParaRPr lang="en-US"/>
          </a:p>
        </p:txBody>
      </p:sp>
    </p:spTree>
    <p:extLst>
      <p:ext uri="{BB962C8B-B14F-4D97-AF65-F5344CB8AC3E}">
        <p14:creationId xmlns:p14="http://schemas.microsoft.com/office/powerpoint/2010/main" val="1112223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plants</a:t>
            </a:r>
            <a:r>
              <a:rPr lang="en-US" baseline="0" dirty="0"/>
              <a:t> and animals, each of the life cycle events we can observe are called </a:t>
            </a:r>
            <a:r>
              <a:rPr lang="en-US" baseline="0" dirty="0" err="1"/>
              <a:t>phenophases</a:t>
            </a:r>
            <a:r>
              <a:rPr lang="en-US" baseline="0" dirty="0"/>
              <a:t>. At the most basic level they are as indicated on this slide. What is the animal doing? And How? And for plants, the Leaves, Flowers, and Fruits of the life cycle.</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29</a:t>
            </a:fld>
            <a:endParaRPr lang="en-US"/>
          </a:p>
        </p:txBody>
      </p:sp>
    </p:spTree>
    <p:extLst>
      <p:ext uri="{BB962C8B-B14F-4D97-AF65-F5344CB8AC3E}">
        <p14:creationId xmlns:p14="http://schemas.microsoft.com/office/powerpoint/2010/main" val="3992404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lindens on April 22</a:t>
            </a:r>
            <a:r>
              <a:rPr lang="en-US" baseline="30000" dirty="0"/>
              <a:t>nd</a:t>
            </a:r>
            <a:r>
              <a:rPr lang="en-US" baseline="0" dirty="0"/>
              <a:t> last year. This year, the flowers were already blooming at the end of March!</a:t>
            </a:r>
            <a:endParaRPr lang="en-US" baseline="0" dirty="0">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 plan to go out a take another photo at the same place this coming April 22</a:t>
            </a:r>
            <a:r>
              <a:rPr lang="en-US" baseline="30000" dirty="0"/>
              <a:t>nd</a:t>
            </a:r>
            <a:r>
              <a:rPr lang="en-US" baseline="0" dirty="0"/>
              <a:t> </a:t>
            </a:r>
            <a:r>
              <a:rPr lang="en-US" baseline="0" dirty="0">
                <a:sym typeface="Wingdings"/>
              </a:rPr>
              <a:t> </a:t>
            </a:r>
            <a:endParaRPr lang="en-US" baseline="0" dirty="0"/>
          </a:p>
        </p:txBody>
      </p:sp>
      <p:sp>
        <p:nvSpPr>
          <p:cNvPr id="4" name="Slide Number Placeholder 3"/>
          <p:cNvSpPr>
            <a:spLocks noGrp="1"/>
          </p:cNvSpPr>
          <p:nvPr>
            <p:ph type="sldNum" sz="quarter" idx="10"/>
          </p:nvPr>
        </p:nvSpPr>
        <p:spPr/>
        <p:txBody>
          <a:bodyPr/>
          <a:lstStyle/>
          <a:p>
            <a:fld id="{E7A0902A-C4E9-F64F-B7A2-8E82794F84AE}" type="slidenum">
              <a:rPr lang="en-US" smtClean="0"/>
              <a:t>3</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demonstrates</a:t>
            </a:r>
            <a:r>
              <a:rPr lang="en-US" baseline="0" dirty="0"/>
              <a:t> the annual cycle of </a:t>
            </a:r>
            <a:r>
              <a:rPr lang="en-US" baseline="0" dirty="0" err="1"/>
              <a:t>phenophases</a:t>
            </a:r>
            <a:r>
              <a:rPr lang="en-US" baseline="0" dirty="0"/>
              <a:t> for a deciduous tree. The boxes indicate each of the categories of </a:t>
            </a:r>
            <a:r>
              <a:rPr lang="en-US" baseline="0" dirty="0" err="1"/>
              <a:t>phenophases</a:t>
            </a:r>
            <a:r>
              <a:rPr lang="en-US" baseline="0" dirty="0"/>
              <a:t> and how they may overlap during the growing season. Of course, variation is possible, but this provides a general sense of how </a:t>
            </a:r>
            <a:r>
              <a:rPr lang="en-US" baseline="0" dirty="0" err="1"/>
              <a:t>phenophases</a:t>
            </a:r>
            <a:r>
              <a:rPr lang="en-US" baseline="0" dirty="0"/>
              <a:t> may appear when recorded in the database. NOTE that the main </a:t>
            </a:r>
            <a:r>
              <a:rPr lang="en-US" baseline="0" dirty="0" err="1"/>
              <a:t>phenophases</a:t>
            </a:r>
            <a:r>
              <a:rPr lang="en-US" baseline="0" dirty="0"/>
              <a:t>, such as leaves and fruits will be  YES if there are, at all, leaves or fruits on the tree.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30</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Buds are embryonic and undeveloped shoots from which leaves, stems,</a:t>
            </a:r>
            <a:r>
              <a:rPr lang="en-US" baseline="0" dirty="0"/>
              <a:t> and flowers arise. </a:t>
            </a:r>
          </a:p>
          <a:p>
            <a:endParaRPr lang="en-US" baseline="0" dirty="0"/>
          </a:p>
          <a:p>
            <a:r>
              <a:rPr lang="en-US" baseline="0" dirty="0"/>
              <a:t>Buds in woody plants from colder climates often have tough, protective outer scales. </a:t>
            </a:r>
            <a:endParaRPr lang="en-US" baseline="0" dirty="0" smtClean="0"/>
          </a:p>
          <a:p>
            <a:endParaRPr lang="en-US" baseline="0" dirty="0" smtClean="0"/>
          </a:p>
          <a:p>
            <a:r>
              <a:rPr lang="en-US" baseline="0" dirty="0" smtClean="0"/>
              <a:t>Dense energy, preformed tissue that can expand for spring – dormant over the winter</a:t>
            </a:r>
          </a:p>
          <a:p>
            <a:r>
              <a:rPr lang="en-US" baseline="0" dirty="0" smtClean="0"/>
              <a:t>Food source for deer/herbivores</a:t>
            </a:r>
          </a:p>
          <a:p>
            <a:r>
              <a:rPr lang="en-US" baseline="0" dirty="0" smtClean="0"/>
              <a:t>Buds are dried out over the winter to avoid freezing, so less browsed upon – fuzz on them to protect against insects</a:t>
            </a:r>
          </a:p>
          <a:p>
            <a:r>
              <a:rPr lang="en-US" baseline="0" dirty="0" smtClean="0"/>
              <a:t>Winter moth worms inside buds over winter that will open up in spring when buds expand</a:t>
            </a:r>
          </a:p>
          <a:p>
            <a:endParaRPr lang="en-US" baseline="0" dirty="0" smtClean="0"/>
          </a:p>
          <a:p>
            <a:r>
              <a:rPr lang="en-US" baseline="0" dirty="0" smtClean="0"/>
              <a:t>Distinguishing between leaf and flower buds – depends on the species, can use online resources for guidance, or use photographs taken of our specific trees – can use </a:t>
            </a:r>
            <a:r>
              <a:rPr lang="en-US" baseline="0" dirty="0" err="1" smtClean="0"/>
              <a:t>flickr</a:t>
            </a:r>
            <a:r>
              <a:rPr lang="en-US" baseline="0" dirty="0" smtClean="0"/>
              <a:t> site to help, </a:t>
            </a:r>
            <a:r>
              <a:rPr lang="en-US" baseline="0" dirty="0" err="1" smtClean="0"/>
              <a:t>google</a:t>
            </a:r>
            <a:r>
              <a:rPr lang="en-US" baseline="0" dirty="0" smtClean="0"/>
              <a:t> blogs and websites</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31</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a:t>
            </a:r>
            <a:r>
              <a:rPr lang="en-US" baseline="0" dirty="0"/>
              <a:t> process of a scaled bud breaking, then leaves unfolding and increasing in size. </a:t>
            </a:r>
            <a:endParaRPr lang="en-US" baseline="0" dirty="0" smtClean="0"/>
          </a:p>
          <a:p>
            <a:endParaRPr lang="en-US" baseline="0" dirty="0" smtClean="0"/>
          </a:p>
          <a:p>
            <a:r>
              <a:rPr lang="en-US" baseline="0" dirty="0" smtClean="0"/>
              <a:t>Buds are protected by scales – when is that moment in time when the leaves become a breaking leaf bud, if scales begin to separate, or between scales green leaves can be seen coming out of those. Some trees have different color leaves for breaking leaf bud</a:t>
            </a:r>
          </a:p>
          <a:p>
            <a:endParaRPr lang="en-US" baseline="0" dirty="0" smtClean="0"/>
          </a:p>
          <a:p>
            <a:r>
              <a:rPr lang="en-US" baseline="0" dirty="0" smtClean="0"/>
              <a:t>As leaves are emerging from the bud – once leaf stem and leaf is unfolded then leaves are seen, past breaking leaf bud</a:t>
            </a:r>
          </a:p>
          <a:p>
            <a:endParaRPr lang="en-US" baseline="0" dirty="0" smtClean="0"/>
          </a:p>
          <a:p>
            <a:r>
              <a:rPr lang="en-US" baseline="0" dirty="0" smtClean="0"/>
              <a:t>Increasing leaf size until the majority of the leaves are fully formed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32</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leaf</a:t>
            </a:r>
            <a:r>
              <a:rPr lang="en-US" baseline="0" dirty="0"/>
              <a:t> consists of a leaf blade. </a:t>
            </a:r>
          </a:p>
          <a:p>
            <a:r>
              <a:rPr lang="en-US" baseline="0" dirty="0"/>
              <a:t>Many leaves have a petiole – a stem that attaches the leaf blade to the stem or branch of the plant. This is a critical structure for determining the answer to the question of breaking leaf buds.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33</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dormant beech bud. Fagus grandifolia.</a:t>
            </a:r>
            <a:r>
              <a:rPr lang="en-US" baseline="0" dirty="0"/>
              <a:t> </a:t>
            </a:r>
            <a:r>
              <a:rPr lang="en-US" dirty="0"/>
              <a:t>Photo Credit:</a:t>
            </a:r>
            <a:r>
              <a:rPr lang="en-US" baseline="0" dirty="0"/>
              <a:t> Tim </a:t>
            </a:r>
            <a:r>
              <a:rPr lang="en-US" baseline="0" dirty="0" err="1"/>
              <a:t>Savas</a:t>
            </a:r>
            <a:r>
              <a:rPr lang="en-US" baseline="0" dirty="0"/>
              <a:t>, </a:t>
            </a:r>
            <a:r>
              <a:rPr lang="en-US" baseline="0" dirty="0" err="1"/>
              <a:t>Wolkovich</a:t>
            </a:r>
            <a:r>
              <a:rPr lang="en-US" baseline="0" dirty="0"/>
              <a:t> Lab</a:t>
            </a:r>
            <a:r>
              <a:rPr lang="en-US" baseline="0" dirty="0" smtClean="0"/>
              <a:t>.</a:t>
            </a:r>
          </a:p>
          <a:p>
            <a:endParaRPr lang="en-US" baseline="0" dirty="0" smtClean="0"/>
          </a:p>
          <a:p>
            <a:r>
              <a:rPr lang="en-US" baseline="0" dirty="0" smtClean="0"/>
              <a:t>What causes bud break? </a:t>
            </a:r>
          </a:p>
          <a:p>
            <a:r>
              <a:rPr lang="en-US" baseline="0" dirty="0" smtClean="0"/>
              <a:t>	Leaf out is prompted by unknown factors – possibly photoperiod, temperature, precipitation, really depends on the type of tree</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34</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swelling Beech Bud. Photo Credit:</a:t>
            </a:r>
            <a:r>
              <a:rPr lang="en-US" baseline="0" dirty="0"/>
              <a:t> Tim </a:t>
            </a:r>
            <a:r>
              <a:rPr lang="en-US" baseline="0" dirty="0" err="1"/>
              <a:t>Savas</a:t>
            </a:r>
            <a:r>
              <a:rPr lang="en-US" baseline="0" dirty="0"/>
              <a:t>, </a:t>
            </a:r>
            <a:r>
              <a:rPr lang="en-US" baseline="0" dirty="0" err="1"/>
              <a:t>Wolkovich</a:t>
            </a:r>
            <a:r>
              <a:rPr lang="en-US" baseline="0" dirty="0"/>
              <a:t> Lab.</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35</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beech bud at the beginning of bud break. Fagus grandifolia.</a:t>
            </a:r>
            <a:r>
              <a:rPr lang="en-US" baseline="0" dirty="0"/>
              <a:t> </a:t>
            </a:r>
            <a:r>
              <a:rPr lang="en-US" dirty="0"/>
              <a:t>Photo Credit:</a:t>
            </a:r>
            <a:r>
              <a:rPr lang="en-US" baseline="0" dirty="0"/>
              <a:t> Tim </a:t>
            </a:r>
            <a:r>
              <a:rPr lang="en-US" baseline="0" dirty="0" err="1"/>
              <a:t>Savas</a:t>
            </a:r>
            <a:r>
              <a:rPr lang="en-US" baseline="0" dirty="0"/>
              <a:t>, </a:t>
            </a:r>
            <a:r>
              <a:rPr lang="en-US" baseline="0" dirty="0" err="1"/>
              <a:t>Wolkovich</a:t>
            </a:r>
            <a:r>
              <a:rPr lang="en-US" baseline="0" dirty="0"/>
              <a:t> Lab</a:t>
            </a:r>
            <a:r>
              <a:rPr lang="en-US" baseline="0" dirty="0" smtClean="0"/>
              <a:t>.</a:t>
            </a:r>
          </a:p>
          <a:p>
            <a:endParaRPr lang="en-US" baseline="0" dirty="0" smtClean="0"/>
          </a:p>
          <a:p>
            <a:r>
              <a:rPr lang="en-US" baseline="0" dirty="0" smtClean="0"/>
              <a:t>Scales are really </a:t>
            </a:r>
            <a:r>
              <a:rPr lang="en-US" baseline="0" dirty="0" err="1" smtClean="0"/>
              <a:t>seperating</a:t>
            </a:r>
            <a:r>
              <a:rPr lang="en-US" baseline="0" dirty="0" smtClean="0"/>
              <a:t> from each other</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36</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beech</a:t>
            </a:r>
            <a:r>
              <a:rPr lang="en-US" baseline="0" dirty="0"/>
              <a:t> bud at the end of bud break. Note the brand-new, yellow colored bud scale scars, in juxtaposition with the brown bud scale scars of the previous year. </a:t>
            </a:r>
          </a:p>
          <a:p>
            <a:r>
              <a:rPr lang="en-US" dirty="0"/>
              <a:t>Fagus grandifolia.</a:t>
            </a:r>
            <a:r>
              <a:rPr lang="en-US" baseline="0" dirty="0"/>
              <a:t> </a:t>
            </a:r>
            <a:r>
              <a:rPr lang="en-US" dirty="0"/>
              <a:t>Photo Credit:</a:t>
            </a:r>
            <a:r>
              <a:rPr lang="en-US" baseline="0" dirty="0"/>
              <a:t> Tim </a:t>
            </a:r>
            <a:r>
              <a:rPr lang="en-US" baseline="0" dirty="0" err="1"/>
              <a:t>Savas</a:t>
            </a:r>
            <a:r>
              <a:rPr lang="en-US" baseline="0" dirty="0"/>
              <a:t>, </a:t>
            </a:r>
            <a:r>
              <a:rPr lang="en-US" baseline="0" dirty="0" err="1"/>
              <a:t>Wolkovich</a:t>
            </a:r>
            <a:r>
              <a:rPr lang="en-US" baseline="0" dirty="0"/>
              <a:t> Lab.</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37</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Breaking</a:t>
            </a:r>
            <a:r>
              <a:rPr lang="en-US" baseline="0" dirty="0"/>
              <a:t> Leaves. </a:t>
            </a:r>
            <a:r>
              <a:rPr lang="en-US" dirty="0"/>
              <a:t>Fagus grandifolia.</a:t>
            </a:r>
            <a:r>
              <a:rPr lang="en-US" baseline="0" dirty="0"/>
              <a:t> </a:t>
            </a:r>
            <a:r>
              <a:rPr lang="en-US" dirty="0"/>
              <a:t>Photo Credit:</a:t>
            </a:r>
            <a:r>
              <a:rPr lang="en-US" baseline="0" dirty="0"/>
              <a:t> Tim </a:t>
            </a:r>
            <a:r>
              <a:rPr lang="en-US" baseline="0" dirty="0" err="1"/>
              <a:t>Savas</a:t>
            </a:r>
            <a:r>
              <a:rPr lang="en-US" baseline="0" dirty="0"/>
              <a:t>, </a:t>
            </a:r>
            <a:r>
              <a:rPr lang="en-US" baseline="0" dirty="0" err="1"/>
              <a:t>Wolkovich</a:t>
            </a:r>
            <a:r>
              <a:rPr lang="en-US" baseline="0" dirty="0"/>
              <a:t> Lab.</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38</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between breaking leaves and leaf expansion. Fagus grandifolia.</a:t>
            </a:r>
            <a:r>
              <a:rPr lang="en-US" baseline="0" dirty="0"/>
              <a:t> </a:t>
            </a:r>
            <a:r>
              <a:rPr lang="en-US" dirty="0"/>
              <a:t>Photo Credit:</a:t>
            </a:r>
            <a:r>
              <a:rPr lang="en-US" baseline="0" dirty="0"/>
              <a:t> Tim </a:t>
            </a:r>
            <a:r>
              <a:rPr lang="en-US" baseline="0" dirty="0" err="1"/>
              <a:t>Savas</a:t>
            </a:r>
            <a:r>
              <a:rPr lang="en-US" baseline="0" dirty="0"/>
              <a:t>, </a:t>
            </a:r>
            <a:r>
              <a:rPr lang="en-US" baseline="0" dirty="0" err="1"/>
              <a:t>Wolkovich</a:t>
            </a:r>
            <a:r>
              <a:rPr lang="en-US" baseline="0" dirty="0"/>
              <a:t> Lab.</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39</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lindens on April 22</a:t>
            </a:r>
            <a:r>
              <a:rPr lang="en-US" baseline="30000" dirty="0"/>
              <a:t>nd</a:t>
            </a:r>
            <a:r>
              <a:rPr lang="en-US" baseline="0" dirty="0"/>
              <a:t> </a:t>
            </a:r>
            <a:r>
              <a:rPr lang="en-US" baseline="0" dirty="0" smtClean="0"/>
              <a:t>this</a:t>
            </a:r>
            <a:r>
              <a:rPr lang="en-US" dirty="0" smtClean="0"/>
              <a:t> </a:t>
            </a:r>
            <a:r>
              <a:rPr lang="en-US" baseline="0" dirty="0" smtClean="0"/>
              <a:t>year</a:t>
            </a:r>
            <a:r>
              <a:rPr lang="en-US" dirty="0" smtClean="0"/>
              <a:t>. </a:t>
            </a:r>
            <a:r>
              <a:rPr lang="en-US" baseline="0" dirty="0" smtClean="0"/>
              <a:t>The </a:t>
            </a:r>
            <a:r>
              <a:rPr lang="en-US" baseline="0" dirty="0"/>
              <a:t>flowers were </a:t>
            </a:r>
            <a:r>
              <a:rPr lang="en-US" baseline="0" dirty="0" smtClean="0"/>
              <a:t>blooming by </a:t>
            </a:r>
            <a:r>
              <a:rPr lang="en-US" baseline="0" dirty="0"/>
              <a:t>the end of </a:t>
            </a:r>
            <a:r>
              <a:rPr lang="en-US" baseline="0" dirty="0" smtClean="0"/>
              <a:t>March and long gone</a:t>
            </a:r>
            <a:r>
              <a:rPr lang="en-US" dirty="0" smtClean="0"/>
              <a:t> by April 22</a:t>
            </a:r>
            <a:r>
              <a:rPr lang="en-US" baseline="30000" dirty="0" smtClean="0"/>
              <a:t>nd</a:t>
            </a:r>
            <a:r>
              <a:rPr lang="en-US" dirty="0"/>
              <a:t>.</a:t>
            </a:r>
            <a:endParaRPr lang="en-US" baseline="0" dirty="0">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 plan to go out a take another photo at the same place </a:t>
            </a:r>
            <a:r>
              <a:rPr lang="en-US" dirty="0" smtClean="0"/>
              <a:t>next</a:t>
            </a:r>
            <a:r>
              <a:rPr lang="en-US" baseline="0" dirty="0" smtClean="0"/>
              <a:t> </a:t>
            </a:r>
            <a:r>
              <a:rPr lang="en-US" baseline="0" dirty="0"/>
              <a:t>April 22</a:t>
            </a:r>
            <a:r>
              <a:rPr lang="en-US" baseline="30000" dirty="0"/>
              <a:t>nd</a:t>
            </a:r>
            <a:r>
              <a:rPr lang="en-US" baseline="0" dirty="0"/>
              <a:t> </a:t>
            </a:r>
            <a:r>
              <a:rPr lang="en-US" baseline="0" dirty="0">
                <a:sym typeface="Wingdings"/>
              </a:rPr>
              <a:t> </a:t>
            </a:r>
            <a:endParaRPr lang="en-US" baseline="0" dirty="0"/>
          </a:p>
        </p:txBody>
      </p:sp>
      <p:sp>
        <p:nvSpPr>
          <p:cNvPr id="4" name="Slide Number Placeholder 3"/>
          <p:cNvSpPr>
            <a:spLocks noGrp="1"/>
          </p:cNvSpPr>
          <p:nvPr>
            <p:ph type="sldNum" sz="quarter" idx="10"/>
          </p:nvPr>
        </p:nvSpPr>
        <p:spPr/>
        <p:txBody>
          <a:bodyPr/>
          <a:lstStyle/>
          <a:p>
            <a:fld id="{E7A0902A-C4E9-F64F-B7A2-8E82794F84AE}" type="slidenum">
              <a:rPr lang="en-US" smtClean="0"/>
              <a:t>4</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Leaf expansion. Petioles visible (at base of leaves). Fagus grandifolia.</a:t>
            </a:r>
            <a:r>
              <a:rPr lang="en-US" baseline="0" dirty="0"/>
              <a:t> </a:t>
            </a:r>
            <a:r>
              <a:rPr lang="en-US" dirty="0"/>
              <a:t>Photo Credit:</a:t>
            </a:r>
            <a:r>
              <a:rPr lang="en-US" baseline="0" dirty="0"/>
              <a:t> Tim </a:t>
            </a:r>
            <a:r>
              <a:rPr lang="en-US" baseline="0" dirty="0" err="1"/>
              <a:t>Savas</a:t>
            </a:r>
            <a:r>
              <a:rPr lang="en-US" baseline="0" dirty="0"/>
              <a:t>, </a:t>
            </a:r>
            <a:r>
              <a:rPr lang="en-US" baseline="0" dirty="0" err="1"/>
              <a:t>Wolkovich</a:t>
            </a:r>
            <a:r>
              <a:rPr lang="en-US" baseline="0" dirty="0"/>
              <a:t> Lab</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40</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There</a:t>
            </a:r>
            <a:r>
              <a:rPr lang="en-US" sz="1000" baseline="0" dirty="0"/>
              <a:t> is a lot of variation in flowers, but here is one example of a flower. </a:t>
            </a:r>
            <a:endParaRPr lang="en-US" sz="1000" dirty="0"/>
          </a:p>
          <a:p>
            <a:endParaRPr lang="en-US" sz="1000" dirty="0"/>
          </a:p>
          <a:p>
            <a:r>
              <a:rPr lang="en-US" sz="1000" dirty="0"/>
              <a:t>A flower is</a:t>
            </a:r>
            <a:r>
              <a:rPr lang="en-US" sz="1000" baseline="0" dirty="0"/>
              <a:t> supported by a peduncle or pedicel, or flower stalk, attached at a stem node. </a:t>
            </a:r>
          </a:p>
          <a:p>
            <a:endParaRPr lang="en-US" sz="1000" baseline="0" dirty="0"/>
          </a:p>
          <a:p>
            <a:r>
              <a:rPr lang="en-US" sz="1000" baseline="0" dirty="0"/>
              <a:t>Most flowers have 4 arrangements of flower parts – sepals, petals, stamens, pistil. </a:t>
            </a:r>
          </a:p>
          <a:p>
            <a:endParaRPr lang="en-US" sz="1000" baseline="0" dirty="0"/>
          </a:p>
          <a:p>
            <a:r>
              <a:rPr lang="en-US" sz="1000" baseline="0" dirty="0"/>
              <a:t>Sepals usually serve to protect the flower bud, before the flower opens. </a:t>
            </a:r>
          </a:p>
          <a:p>
            <a:endParaRPr lang="en-US" sz="1000" baseline="0" dirty="0"/>
          </a:p>
          <a:p>
            <a:r>
              <a:rPr lang="en-US" sz="1000" baseline="0" dirty="0"/>
              <a:t>Petals are the showy parts of the flower, help advertise to pollinators that they are ready for visitation and pollination. </a:t>
            </a:r>
          </a:p>
          <a:p>
            <a:endParaRPr lang="en-US" sz="1000" baseline="0" dirty="0"/>
          </a:p>
          <a:p>
            <a:r>
              <a:rPr lang="en-US" sz="1000" baseline="0" dirty="0"/>
              <a:t>Stamens are a collection of the anther and filament, the male parts of a flower. </a:t>
            </a:r>
          </a:p>
          <a:p>
            <a:endParaRPr lang="en-US" sz="1000" baseline="0" dirty="0"/>
          </a:p>
          <a:p>
            <a:r>
              <a:rPr lang="en-US" sz="1000" baseline="0" dirty="0"/>
              <a:t>Pistils are a collection of the stigma, style, and ovary, which, if pollinated, turns into the fruit. </a:t>
            </a:r>
          </a:p>
          <a:p>
            <a:endParaRPr lang="en-US" sz="1000" baseline="0" dirty="0"/>
          </a:p>
          <a:p>
            <a:r>
              <a:rPr lang="en-US" sz="1000" baseline="0" dirty="0"/>
              <a:t>In some plants the male and female flower parts will be on separate flowers (</a:t>
            </a:r>
            <a:r>
              <a:rPr lang="en-US" sz="1000" baseline="0" dirty="0" err="1"/>
              <a:t>monoecious</a:t>
            </a:r>
            <a:r>
              <a:rPr lang="en-US" sz="1000" baseline="0" dirty="0"/>
              <a:t>), or even separate plants (</a:t>
            </a:r>
            <a:r>
              <a:rPr lang="en-US" sz="1000" baseline="0" dirty="0" err="1"/>
              <a:t>dioecious</a:t>
            </a:r>
            <a:r>
              <a:rPr lang="en-US" sz="1000" baseline="0" dirty="0"/>
              <a:t>). </a:t>
            </a:r>
            <a:endParaRPr lang="en-US" sz="1000" baseline="0" dirty="0" smtClean="0"/>
          </a:p>
          <a:p>
            <a:endParaRPr lang="en-US" sz="1000" baseline="0" dirty="0" smtClean="0"/>
          </a:p>
          <a:p>
            <a:r>
              <a:rPr lang="en-US" sz="1000" baseline="0" dirty="0" smtClean="0"/>
              <a:t>Petals attract pollinators</a:t>
            </a:r>
          </a:p>
          <a:p>
            <a:r>
              <a:rPr lang="en-US" sz="1000" baseline="0" dirty="0" smtClean="0"/>
              <a:t>Anther is male part with pollen at tip</a:t>
            </a:r>
          </a:p>
          <a:p>
            <a:r>
              <a:rPr lang="en-US" sz="1000" baseline="0" dirty="0" smtClean="0"/>
              <a:t>Stigma is the female part that brings pollen down to the ovary</a:t>
            </a:r>
          </a:p>
          <a:p>
            <a:r>
              <a:rPr lang="en-US" sz="1000" baseline="0" dirty="0" smtClean="0"/>
              <a:t>Bunny ears in between petals and then the helicopter pieces become fertilized and drop </a:t>
            </a:r>
          </a:p>
          <a:p>
            <a:endParaRPr lang="en-US" sz="1000" baseline="0" dirty="0" smtClean="0"/>
          </a:p>
          <a:p>
            <a:r>
              <a:rPr lang="en-US" sz="1000" baseline="0" dirty="0" smtClean="0"/>
              <a:t>Male and female flowers look very different</a:t>
            </a:r>
            <a:endParaRPr lang="en-US" sz="1000" dirty="0"/>
          </a:p>
          <a:p>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41</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Diversity</a:t>
            </a:r>
            <a:r>
              <a:rPr lang="en-US" baseline="0" dirty="0" smtClean="0"/>
              <a:t> of fruit across the different trees</a:t>
            </a:r>
          </a:p>
          <a:p>
            <a:endParaRPr lang="en-US" baseline="0" dirty="0" smtClean="0"/>
          </a:p>
          <a:p>
            <a:r>
              <a:rPr lang="en-US" baseline="0" dirty="0" smtClean="0"/>
              <a:t>Catkins in the birch trees are composed of hundreds of flowers </a:t>
            </a:r>
          </a:p>
          <a:p>
            <a:endParaRPr lang="en-US" baseline="0" dirty="0" smtClean="0"/>
          </a:p>
          <a:p>
            <a:r>
              <a:rPr lang="en-US" baseline="0" dirty="0" smtClean="0"/>
              <a:t>Understand what fruit you are looking for before you start</a:t>
            </a:r>
          </a:p>
          <a:p>
            <a:endParaRPr lang="en-US" baseline="0" dirty="0" smtClean="0"/>
          </a:p>
          <a:p>
            <a:r>
              <a:rPr lang="en-US" baseline="0" dirty="0" smtClean="0"/>
              <a:t>Seed vs. nut? Nut is a seed that has an embryo inside of it with flesh around it, nutrition inside of the nut feeds the embryo</a:t>
            </a:r>
          </a:p>
          <a:p>
            <a:r>
              <a:rPr lang="en-US" baseline="0" dirty="0" smtClean="0"/>
              <a:t>capsule</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42</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demonstrates</a:t>
            </a:r>
            <a:r>
              <a:rPr lang="en-US" baseline="0" dirty="0"/>
              <a:t> the annual cycle of </a:t>
            </a:r>
            <a:r>
              <a:rPr lang="en-US" baseline="0" dirty="0" err="1"/>
              <a:t>phenophases</a:t>
            </a:r>
            <a:r>
              <a:rPr lang="en-US" baseline="0" dirty="0"/>
              <a:t> for a deciduous tree. The boxes indicate each of the categories of </a:t>
            </a:r>
            <a:r>
              <a:rPr lang="en-US" baseline="0" dirty="0" err="1"/>
              <a:t>phenophases</a:t>
            </a:r>
            <a:r>
              <a:rPr lang="en-US" baseline="0" dirty="0"/>
              <a:t> and how they may overlap during the growing season. Of course, variation is possible, but this provides a general sense of how </a:t>
            </a:r>
            <a:r>
              <a:rPr lang="en-US" baseline="0" dirty="0" err="1"/>
              <a:t>phenophases</a:t>
            </a:r>
            <a:r>
              <a:rPr lang="en-US" baseline="0" dirty="0"/>
              <a:t> may appear when recorded in the database. NOTE that the main </a:t>
            </a:r>
            <a:r>
              <a:rPr lang="en-US" baseline="0" dirty="0" err="1"/>
              <a:t>phenophases</a:t>
            </a:r>
            <a:r>
              <a:rPr lang="en-US" baseline="0" dirty="0"/>
              <a:t>, such as leaves and fruits will be  YES if there are, at all, leaves or fruits on the tree.  </a:t>
            </a:r>
            <a:endParaRPr lang="en-US" baseline="0" dirty="0" smtClean="0"/>
          </a:p>
          <a:p>
            <a:endParaRPr lang="en-US" baseline="0" dirty="0" smtClean="0"/>
          </a:p>
          <a:p>
            <a:r>
              <a:rPr lang="en-US" baseline="0" dirty="0" smtClean="0"/>
              <a:t>Don’t take it out with you as guidance, simply use it as a way to suggest when you should be going out</a:t>
            </a:r>
          </a:p>
          <a:p>
            <a:endParaRPr lang="en-US" baseline="0" dirty="0" smtClean="0"/>
          </a:p>
          <a:p>
            <a:r>
              <a:rPr lang="en-US" baseline="0" dirty="0" smtClean="0"/>
              <a:t>Flower before leaf out – oftentimes wind pollinated, as is the case with the birches</a:t>
            </a:r>
          </a:p>
          <a:p>
            <a:endParaRPr lang="en-US" baseline="0" dirty="0" smtClean="0"/>
          </a:p>
          <a:p>
            <a:r>
              <a:rPr lang="en-US" baseline="0" dirty="0" err="1" smtClean="0"/>
              <a:t>Phenocam</a:t>
            </a:r>
            <a:r>
              <a:rPr lang="en-US" baseline="0" dirty="0" smtClean="0"/>
              <a:t> uses color codes for larger imagery for phenology across the country</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43</a:t>
            </a:fld>
            <a:endParaRPr lang="en-US"/>
          </a:p>
        </p:txBody>
      </p:sp>
    </p:spTree>
    <p:extLst>
      <p:ext uri="{BB962C8B-B14F-4D97-AF65-F5344CB8AC3E}">
        <p14:creationId xmlns:p14="http://schemas.microsoft.com/office/powerpoint/2010/main" val="321553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expansion</a:t>
            </a:r>
            <a:r>
              <a:rPr lang="en-US" baseline="0" dirty="0"/>
              <a:t> of the earlier slide, depicting the full suite of protocols we ask for many of the species in our database.  It should be noted, though, that until people are very familiar with what their individual of the species looks like, they should feel comfortable with just entering the data at the basic level – e.g. leaves flowers, fruits, or presence or absence of an animal.  Lastly, the abundance of each species can be captured. Any observation is valuable, so it is not a problem for participants to start with the easiest thing for them to observer and then increase the data they capture through time.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44</a:t>
            </a:fld>
            <a:endParaRPr lang="en-US"/>
          </a:p>
        </p:txBody>
      </p:sp>
    </p:spTree>
    <p:extLst>
      <p:ext uri="{BB962C8B-B14F-4D97-AF65-F5344CB8AC3E}">
        <p14:creationId xmlns:p14="http://schemas.microsoft.com/office/powerpoint/2010/main" val="3302462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How much time should we allow for this?</a:t>
            </a:r>
          </a:p>
          <a:p>
            <a:endParaRPr lang="en-US" baseline="0" dirty="0"/>
          </a:p>
          <a:p>
            <a:r>
              <a:rPr lang="en-US" baseline="0" dirty="0"/>
              <a:t>We could speed this up by having us ask them questions - and pick on people if we have to. It would not be a table discussion.</a:t>
            </a:r>
          </a:p>
          <a:p>
            <a:endParaRPr lang="en-US" baseline="0" dirty="0"/>
          </a:p>
          <a:p>
            <a:r>
              <a:rPr lang="en-US" baseline="0" dirty="0"/>
              <a:t>I suggest we use the white board to keep track of the the things that people find confusing and would like to understand better and then follow up after class</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45</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How much time should we allow for this?</a:t>
            </a:r>
          </a:p>
          <a:p>
            <a:endParaRPr lang="en-US" baseline="0" dirty="0"/>
          </a:p>
          <a:p>
            <a:r>
              <a:rPr lang="en-US" baseline="0" dirty="0"/>
              <a:t>We could speed this up by having us ask them questions - and pick on people if we have to. It would not be a table discussion.</a:t>
            </a:r>
          </a:p>
          <a:p>
            <a:endParaRPr lang="en-US" baseline="0" dirty="0"/>
          </a:p>
          <a:p>
            <a:r>
              <a:rPr lang="en-US" baseline="0" dirty="0"/>
              <a:t>I suggest we use a flip chart to keep track of the the things that people find confusing and would like to understand better and then follow up after class.</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46</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Once you see one leaf from that bud unfolded</a:t>
            </a:r>
            <a:r>
              <a:rPr lang="en-US" sz="1200" b="0" i="0" kern="1200" baseline="0" dirty="0">
                <a:solidFill>
                  <a:schemeClr val="tx1"/>
                </a:solidFill>
                <a:effectLst/>
                <a:latin typeface="+mn-lt"/>
                <a:ea typeface="+mn-ea"/>
                <a:cs typeface="+mn-cs"/>
              </a:rPr>
              <a:t> it’s no longer a breaking leaf bud. But, there could still be other leaf buds breaking on the plant, as not </a:t>
            </a:r>
            <a:r>
              <a:rPr lang="en-US" sz="1200" kern="1200" dirty="0">
                <a:solidFill>
                  <a:schemeClr val="tx1"/>
                </a:solidFill>
                <a:effectLst/>
                <a:latin typeface="+mn-lt"/>
                <a:ea typeface="+mn-ea"/>
                <a:cs typeface="+mn-cs"/>
              </a:rPr>
              <a:t>all buds on a plant break at the same rate</a:t>
            </a:r>
            <a:r>
              <a:rPr lang="en-US" sz="1200" b="0" i="0" kern="1200" baseline="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r>
              <a:rPr lang="en-US" sz="1200" b="1" i="0" kern="1200" baseline="0" dirty="0">
                <a:solidFill>
                  <a:schemeClr val="tx1"/>
                </a:solidFill>
                <a:effectLst/>
                <a:latin typeface="+mn-lt"/>
                <a:ea typeface="+mn-ea"/>
                <a:cs typeface="+mn-cs"/>
              </a:rPr>
              <a:t>BLB for the plant is over when all the leaf buds have at least one leaf with petiole visible.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47</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a:t>
            </a:r>
            <a:r>
              <a:rPr lang="en-US" baseline="0" dirty="0" err="1"/>
              <a:t>phenophase</a:t>
            </a:r>
            <a:r>
              <a:rPr lang="en-US" baseline="0" dirty="0"/>
              <a:t> definitions for each of the protocols for all of the species in our database.  This is a sample description for open flowers for a deciduous tree, in this case, </a:t>
            </a:r>
            <a:r>
              <a:rPr lang="en-US" i="1" baseline="0" dirty="0" err="1"/>
              <a:t>Tilia</a:t>
            </a:r>
            <a:r>
              <a:rPr lang="en-US" i="1" baseline="0" dirty="0"/>
              <a:t> </a:t>
            </a:r>
            <a:r>
              <a:rPr lang="en-US" i="1" baseline="0" dirty="0" err="1"/>
              <a:t>amercana</a:t>
            </a:r>
            <a:r>
              <a:rPr lang="en-US" baseline="0" dirty="0"/>
              <a:t>, American Basswood, aka Linden. </a:t>
            </a:r>
          </a:p>
          <a:p>
            <a:endParaRPr lang="en-US" baseline="0" dirty="0"/>
          </a:p>
          <a:p>
            <a:r>
              <a:rPr lang="en-US" baseline="0"/>
              <a:t>The </a:t>
            </a:r>
            <a:r>
              <a:rPr lang="en-US" baseline="0" dirty="0"/>
              <a:t>definitions were written to be interpreted very literally, so we advise not reading anything into the definition when recording your observations.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48</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Black</a:t>
            </a:r>
            <a:r>
              <a:rPr lang="en-US" sz="1200" kern="1200" baseline="0" dirty="0">
                <a:solidFill>
                  <a:schemeClr val="tx1"/>
                </a:solidFill>
                <a:effectLst/>
                <a:latin typeface="+mn-lt"/>
                <a:ea typeface="+mn-ea"/>
                <a:cs typeface="+mn-cs"/>
              </a:rPr>
              <a:t> oak, male flowers, don’t count if wilted, pollen gone might stay on a long time,</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 the case of persistent</a:t>
            </a:r>
            <a:r>
              <a:rPr lang="en-US" sz="1200" kern="1200" baseline="0" dirty="0">
                <a:solidFill>
                  <a:schemeClr val="tx1"/>
                </a:solidFill>
                <a:effectLst/>
                <a:latin typeface="+mn-lt"/>
                <a:ea typeface="+mn-ea"/>
                <a:cs typeface="+mn-cs"/>
              </a:rPr>
              <a:t> dead flowers on some oaks, again, don’t count them as flowers or flower buds – if they are dead/wilted, only if actively growing.</a:t>
            </a:r>
            <a:endParaRPr lang="en-US" sz="1200" kern="1200" dirty="0">
              <a:solidFill>
                <a:schemeClr val="tx1"/>
              </a:solidFill>
              <a:effectLst/>
              <a:latin typeface="+mn-lt"/>
              <a:ea typeface="+mn-ea"/>
              <a:cs typeface="+mn-cs"/>
            </a:endParaRPr>
          </a:p>
          <a:p>
            <a:endParaRPr lang="en-US" dirty="0" smtClean="0"/>
          </a:p>
          <a:p>
            <a:r>
              <a:rPr lang="en-US" dirty="0" smtClean="0"/>
              <a:t>Yes Flowers/flower</a:t>
            </a:r>
            <a:r>
              <a:rPr lang="en-US" baseline="0" dirty="0" smtClean="0"/>
              <a:t> buds and yes open flowers with active pollen – two different categories would be checked</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49</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5</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Fruit develops after the ovary of a pollinated female flower begins swelling</a:t>
            </a:r>
            <a:r>
              <a:rPr lang="en-US" dirty="0" smtClean="0"/>
              <a:t>. Male flower droops</a:t>
            </a:r>
            <a:r>
              <a:rPr lang="en-US" baseline="0" dirty="0" smtClean="0"/>
              <a:t> a bit but still a catkin</a:t>
            </a:r>
            <a:endParaRPr lang="en-US" dirty="0"/>
          </a:p>
          <a:p>
            <a:endParaRPr lang="en-US" baseline="0" dirty="0"/>
          </a:p>
          <a:p>
            <a:r>
              <a:rPr lang="en-US" baseline="0" dirty="0"/>
              <a:t>In the case of river birch, fruit is present when the tiny </a:t>
            </a:r>
            <a:r>
              <a:rPr lang="en-US" baseline="0" dirty="0" err="1"/>
              <a:t>nutlets</a:t>
            </a:r>
            <a:r>
              <a:rPr lang="en-US" baseline="0" dirty="0"/>
              <a:t> begin developing in the catkin. It is considered ripe once the catkin and </a:t>
            </a:r>
            <a:r>
              <a:rPr lang="en-US" baseline="0" dirty="0" err="1"/>
              <a:t>nutlets</a:t>
            </a:r>
            <a:r>
              <a:rPr lang="en-US" baseline="0" dirty="0"/>
              <a:t> turn brown and harden..</a:t>
            </a:r>
          </a:p>
          <a:p>
            <a:endParaRPr lang="en-US" baseline="0" dirty="0"/>
          </a:p>
          <a:p>
            <a:r>
              <a:rPr lang="en-US" baseline="0" dirty="0"/>
              <a:t>In the case of shagbark hickory, the fruit is a nut enclosed in a thick husk. It is considered ripe once the husk turns brown, hardens and splits open to expose the nut.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50</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51</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Need a better photo!!!!!!!!!</a:t>
            </a:r>
          </a:p>
          <a:p>
            <a:endParaRPr lang="en-US" dirty="0"/>
          </a:p>
          <a:p>
            <a:endParaRPr lang="en-US" dirty="0"/>
          </a:p>
          <a:p>
            <a:r>
              <a:rPr lang="en-US" dirty="0"/>
              <a:t>This is an example</a:t>
            </a:r>
            <a:r>
              <a:rPr lang="en-US" baseline="0" dirty="0"/>
              <a:t> of the full suite of protocols on one of our data sheets – in this instance, a </a:t>
            </a:r>
            <a:r>
              <a:rPr lang="en-US" baseline="0" dirty="0" err="1"/>
              <a:t>gambel</a:t>
            </a:r>
            <a:r>
              <a:rPr lang="en-US" baseline="0" dirty="0"/>
              <a:t> oak. The protocols for any of the oaks will be the same, as they are in the deciduous tree functional group.  The more basic protocols are circled, so observers can see how they can start there.  You may choose to use a species found near you, OR one that you are asking your participants to observe.  I simply captured the protocols from a datasheet and saved the cap as an image – pasted it in here.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52</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ask participants to capture either YES they see the </a:t>
            </a:r>
            <a:r>
              <a:rPr lang="en-US" baseline="0" dirty="0" err="1"/>
              <a:t>phenophase</a:t>
            </a:r>
            <a:r>
              <a:rPr lang="en-US" baseline="0" dirty="0"/>
              <a:t>, NO they do not see the </a:t>
            </a:r>
            <a:r>
              <a:rPr lang="en-US" baseline="0" dirty="0" err="1"/>
              <a:t>phenophase</a:t>
            </a:r>
            <a:r>
              <a:rPr lang="en-US" baseline="0" dirty="0"/>
              <a:t>, or ? If they are UNSURE if they </a:t>
            </a:r>
            <a:r>
              <a:rPr lang="en-US" baseline="0" dirty="0" err="1"/>
              <a:t>phenophase</a:t>
            </a:r>
            <a:r>
              <a:rPr lang="en-US" baseline="0" dirty="0"/>
              <a:t> is occurring.  It is absolutely OK for participants to indicate that they are unsure. From a data quality perspective we would rather know that someone was observing and unsure instead of guessing the answer (which could be incorrect).</a:t>
            </a:r>
          </a:p>
          <a:p>
            <a:endParaRPr lang="en-US" baseline="0" dirty="0">
              <a:solidFill>
                <a:srgbClr val="2A292B"/>
              </a:solidFill>
              <a:latin typeface="FrutigerLTW01-55Roman"/>
            </a:endParaRPr>
          </a:p>
          <a:p>
            <a:r>
              <a:rPr lang="en-US" baseline="0" dirty="0">
                <a:solidFill>
                  <a:srgbClr val="2A292B"/>
                </a:solidFill>
                <a:latin typeface="FrutigerLTW01-55Roman"/>
              </a:rPr>
              <a:t>If you did not look for the phenophase, DO NOT CIRCLE ANYTHING.</a:t>
            </a:r>
          </a:p>
          <a:p>
            <a:endParaRPr lang="en-US" baseline="0" dirty="0">
              <a:solidFill>
                <a:srgbClr val="2A292B"/>
              </a:solidFill>
              <a:latin typeface="FrutigerLTW01-55Roman"/>
            </a:endParaRPr>
          </a:p>
          <a:p>
            <a:r>
              <a:rPr lang="en-US" baseline="0" dirty="0">
                <a:solidFill>
                  <a:srgbClr val="2A292B"/>
                </a:solidFill>
                <a:latin typeface="FrutigerLTW01-55Roman"/>
              </a:rPr>
              <a:t>Once you click "submit observations" your observations will show in blue, but may be edited.</a:t>
            </a:r>
            <a:endParaRPr lang="en-US" dirty="0">
              <a:solidFill>
                <a:srgbClr val="2A292B"/>
              </a:solidFill>
              <a:latin typeface="FrutigerLTW01-55Roman"/>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53</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How much time should we allow for this?</a:t>
            </a:r>
          </a:p>
          <a:p>
            <a:endParaRPr lang="en-US" baseline="0" dirty="0"/>
          </a:p>
          <a:p>
            <a:r>
              <a:rPr lang="en-US" baseline="0" dirty="0"/>
              <a:t>We could speed this up by having us ask them questions - and pick on people if we have to. It would not be a table discussion.</a:t>
            </a:r>
          </a:p>
          <a:p>
            <a:endParaRPr lang="en-US" baseline="0" dirty="0"/>
          </a:p>
          <a:p>
            <a:r>
              <a:rPr lang="en-US" baseline="0" dirty="0"/>
              <a:t>I suggest we use a flip chart to keep track of the the things that people find confusing and would like to understand better and then follow up after class.</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54</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you select the Arnold Arboretum - Tree Spotters Program, you will see all our routes. When you select a route, you will see all the trees on that route. </a:t>
            </a:r>
          </a:p>
          <a:p>
            <a:endParaRPr lang="en-US" baseline="0" dirty="0"/>
          </a:p>
          <a:p>
            <a:r>
              <a:rPr lang="en-US" baseline="0" dirty="0"/>
              <a:t>Note that you can’t add to or edit the Tree Spotters information. You are seeing what I see as a program administrator, so there are some things here that will not appear on your screen.</a:t>
            </a:r>
          </a:p>
        </p:txBody>
      </p:sp>
      <p:sp>
        <p:nvSpPr>
          <p:cNvPr id="4" name="Slide Number Placeholder 3"/>
          <p:cNvSpPr>
            <a:spLocks noGrp="1"/>
          </p:cNvSpPr>
          <p:nvPr>
            <p:ph type="sldNum" sz="quarter" idx="10"/>
          </p:nvPr>
        </p:nvSpPr>
        <p:spPr/>
        <p:txBody>
          <a:bodyPr/>
          <a:lstStyle/>
          <a:p>
            <a:fld id="{E7A0902A-C4E9-F64F-B7A2-8E82794F84AE}" type="slidenum">
              <a:rPr lang="en-US" smtClean="0"/>
              <a:t>55</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part of</a:t>
            </a:r>
            <a:r>
              <a:rPr lang="en-US" baseline="0" dirty="0"/>
              <a:t> taking the observations is remembering to go back and enter them in the online database for you (and for others) to access.  The online interface looks identical to the datasheets, with the same protocols.  </a:t>
            </a:r>
          </a:p>
          <a:p>
            <a:endParaRPr lang="en-US" baseline="0" dirty="0"/>
          </a:p>
          <a:p>
            <a:r>
              <a:rPr lang="en-US" baseline="0" dirty="0"/>
              <a:t>Filling in your time will help us to promote the program. We have number of observations but knowing how much time people are putting in gives additional weight. </a:t>
            </a:r>
          </a:p>
        </p:txBody>
      </p:sp>
      <p:sp>
        <p:nvSpPr>
          <p:cNvPr id="4" name="Slide Number Placeholder 3"/>
          <p:cNvSpPr>
            <a:spLocks noGrp="1"/>
          </p:cNvSpPr>
          <p:nvPr>
            <p:ph type="sldNum" sz="quarter" idx="10"/>
          </p:nvPr>
        </p:nvSpPr>
        <p:spPr/>
        <p:txBody>
          <a:bodyPr/>
          <a:lstStyle/>
          <a:p>
            <a:fld id="{E7A0902A-C4E9-F64F-B7A2-8E82794F84AE}" type="slidenum">
              <a:rPr lang="en-US" smtClean="0"/>
              <a:t>56</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57</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58</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59</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What is Tree Spotting?</a:t>
            </a:r>
          </a:p>
          <a:p>
            <a:endParaRPr lang="en-US" dirty="0"/>
          </a:p>
          <a:p>
            <a:r>
              <a:rPr lang="en-US" dirty="0"/>
              <a:t>Life-cycle stages, for example:</a:t>
            </a:r>
            <a:r>
              <a:rPr lang="en-US" baseline="0" dirty="0"/>
              <a:t> </a:t>
            </a:r>
            <a:r>
              <a:rPr lang="en-US" dirty="0"/>
              <a:t>When leaves first appear, when flowers first</a:t>
            </a:r>
            <a:r>
              <a:rPr lang="en-US" baseline="0" dirty="0"/>
              <a:t> </a:t>
            </a:r>
            <a:r>
              <a:rPr lang="en-US" dirty="0"/>
              <a:t>appear, when fruit first appears, when fruit</a:t>
            </a:r>
            <a:r>
              <a:rPr lang="en-US" baseline="0" dirty="0"/>
              <a:t> is ripe, when leaves start to turn color, when leaves start to fall…</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a:t>
            </a:r>
            <a:r>
              <a:rPr lang="en-US" baseline="0" dirty="0"/>
              <a:t> next slide lists the eleven species of trees we are following</a:t>
            </a:r>
            <a:r>
              <a:rPr lang="en-US" baseline="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smtClean="0"/>
              <a:t>A total of 55 trees – 5 individuals per species -&gt; volunteers can follow any trees they’d like at any stage</a:t>
            </a:r>
            <a:endParaRPr lang="en-US" b="1" dirty="0"/>
          </a:p>
        </p:txBody>
      </p:sp>
      <p:sp>
        <p:nvSpPr>
          <p:cNvPr id="4" name="Slide Number Placeholder 3"/>
          <p:cNvSpPr>
            <a:spLocks noGrp="1"/>
          </p:cNvSpPr>
          <p:nvPr>
            <p:ph type="sldNum" sz="quarter" idx="10"/>
          </p:nvPr>
        </p:nvSpPr>
        <p:spPr/>
        <p:txBody>
          <a:bodyPr/>
          <a:lstStyle/>
          <a:p>
            <a:fld id="{E7A0902A-C4E9-F64F-B7A2-8E82794F84AE}" type="slidenum">
              <a:rPr lang="en-US" smtClean="0"/>
              <a:t>6</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FREE mobile apps have made life a lot easier for people in the field. Our apps for iPhone and Android are downloadable from the iTunes store (and work on phones and </a:t>
            </a:r>
            <a:r>
              <a:rPr lang="en-US" baseline="0" dirty="0" err="1"/>
              <a:t>iPads</a:t>
            </a:r>
            <a:r>
              <a:rPr lang="en-US" baseline="0" dirty="0"/>
              <a:t>) and the Google Play store.  Search for “natures notebook” without an apostrophe S in either location.  We recommend setting up accounts online FIRST before downloading the app </a:t>
            </a:r>
            <a:r>
              <a:rPr lang="en-US" baseline="0" dirty="0" err="1"/>
              <a:t>bc</a:t>
            </a:r>
            <a:r>
              <a:rPr lang="en-US" baseline="0" dirty="0"/>
              <a:t> it can be difficult to create a user name and a site on a small screen.  However, once your information is online and you download the app, you can log in on the phone or tablet and all of your information, including sites and species, becomes pre populated.  The apps both work when participants are out of cell phone range, the data is stored locally and uploaded when they return to service.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60</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FREE mobile apps have made life a lot easier for people in the field. Our apps for iPhone and Android are downloadable from the iTunes store (and work on phones and </a:t>
            </a:r>
            <a:r>
              <a:rPr lang="en-US" baseline="0" dirty="0" err="1"/>
              <a:t>iPads</a:t>
            </a:r>
            <a:r>
              <a:rPr lang="en-US" baseline="0" dirty="0"/>
              <a:t>) and the Google Play store.  Search for “natures notebook” without an apostrophe S in either location.  We recommend setting up accounts online FIRST before downloading the app </a:t>
            </a:r>
            <a:r>
              <a:rPr lang="en-US" baseline="0" dirty="0" err="1"/>
              <a:t>bc</a:t>
            </a:r>
            <a:r>
              <a:rPr lang="en-US" baseline="0" dirty="0"/>
              <a:t> it can be difficult to create a user name and a site on a small screen.  However, once your information is online and you download the app, you can log in on the phone or tablet and all of your information, including sites and species, becomes pre populated.  The apps both work when participants are out of cell phone range, the data is stored locally and uploaded when they return to service.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61</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You can register on the NPR Website: https://</a:t>
            </a:r>
            <a:r>
              <a:rPr lang="en-US" b="1" baseline="0" dirty="0" err="1"/>
              <a:t>www.usanpn.org</a:t>
            </a:r>
            <a:r>
              <a:rPr lang="en-US" b="1" baseline="0" dirty="0"/>
              <a:t>/</a:t>
            </a:r>
            <a:r>
              <a:rPr lang="en-US" b="1" baseline="0" dirty="0" err="1"/>
              <a:t>nn</a:t>
            </a:r>
            <a:r>
              <a:rPr lang="en-US" b="1" baseline="0" dirty="0"/>
              <a:t>/webinars. Click on “MORE WAYS TO CONNECT”, on the far right of the Nature’s Notebook Home page header and choose “Attend a Webinar” from the pull-down list.</a:t>
            </a:r>
            <a:endParaRPr lang="en-US" b="1" dirty="0"/>
          </a:p>
          <a:p>
            <a:endParaRPr lang="en-US" dirty="0"/>
          </a:p>
          <a:p>
            <a:r>
              <a:rPr lang="en-US" dirty="0"/>
              <a:t>There are</a:t>
            </a:r>
            <a:r>
              <a:rPr lang="en-US" baseline="0" dirty="0"/>
              <a:t> two ways to get data out of the database – via our visualization tool and our data download tool. This slide shows the output of data for the red maple in 2013 – a comparison between the north eastern US and south eastern US. The colors correspond to when </a:t>
            </a:r>
            <a:r>
              <a:rPr lang="en-US" baseline="0" dirty="0" err="1"/>
              <a:t>phenophases</a:t>
            </a:r>
            <a:r>
              <a:rPr lang="en-US" baseline="0" dirty="0"/>
              <a:t> were occurring – where there is a color hash mark, someone entered YES for that </a:t>
            </a:r>
            <a:r>
              <a:rPr lang="en-US" baseline="0" dirty="0" err="1"/>
              <a:t>phenophase</a:t>
            </a:r>
            <a:r>
              <a:rPr lang="en-US" baseline="0" dirty="0"/>
              <a:t> occurrence.  The months of the year are found along the X axis on the bottom of each section.  You can see at a quick glance that the </a:t>
            </a:r>
            <a:r>
              <a:rPr lang="en-US" baseline="0" dirty="0" err="1"/>
              <a:t>phenophases</a:t>
            </a:r>
            <a:r>
              <a:rPr lang="en-US" baseline="0" dirty="0"/>
              <a:t> occurred, as expected, earlier in the southern US.  It is worth pointing out that the lighter gray hashes indicate where someone had answered NO to the </a:t>
            </a:r>
            <a:r>
              <a:rPr lang="en-US" baseline="0" dirty="0" err="1"/>
              <a:t>phenophase</a:t>
            </a:r>
            <a:r>
              <a:rPr lang="en-US" baseline="0" dirty="0"/>
              <a:t> occurrence.  And the dark gray background indicate that there is no data for that </a:t>
            </a:r>
            <a:r>
              <a:rPr lang="en-US" baseline="0" dirty="0" err="1"/>
              <a:t>phenophase</a:t>
            </a:r>
            <a:r>
              <a:rPr lang="en-US" baseline="0" dirty="0"/>
              <a:t>.  </a:t>
            </a:r>
          </a:p>
          <a:p>
            <a:endParaRPr lang="en-US" baseline="0" dirty="0"/>
          </a:p>
          <a:p>
            <a:r>
              <a:rPr lang="en-US" baseline="0" dirty="0"/>
              <a:t>This screen cap also does a good job demonstrating the aggregation of sites to obtain a larger amount of observations. As such, you can see that the observations were recorded throughout the entire year, thus providing a snapshot of the full suite of </a:t>
            </a:r>
            <a:r>
              <a:rPr lang="en-US" baseline="0" dirty="0" err="1"/>
              <a:t>phenophases</a:t>
            </a:r>
            <a:r>
              <a:rPr lang="en-US" baseline="0" dirty="0"/>
              <a:t> for red maple.  </a:t>
            </a:r>
          </a:p>
          <a:p>
            <a:endParaRPr lang="en-US" baseline="0" dirty="0"/>
          </a:p>
          <a:p>
            <a:r>
              <a:rPr lang="en-US" baseline="0" dirty="0"/>
              <a:t>This page is accessible from the link included – there are also tutorial videos on how to use it on that webpage</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62</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option for downloading</a:t>
            </a:r>
            <a:r>
              <a:rPr lang="en-US" baseline="0" dirty="0"/>
              <a:t> the data is our data download tool. End users can download any combination of data and export it to an excel file for use in data analysis.  On the page listed there are tutorials about how to use the tool.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63</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graphic representation</a:t>
            </a:r>
            <a:r>
              <a:rPr lang="en-US" baseline="0" dirty="0"/>
              <a:t> of our lilac dataset, first flower date animated to show the onset of spring through the last 70 years.  I often point out that this was one of the first phenology citizen science projects, launched and hosted by Joe </a:t>
            </a:r>
            <a:r>
              <a:rPr lang="en-US" baseline="0" dirty="0" err="1"/>
              <a:t>Caprio</a:t>
            </a:r>
            <a:r>
              <a:rPr lang="en-US" baseline="0" dirty="0"/>
              <a:t> at Montana State University.  He collected observations from people across the US, including data obtained from USDA and experimental ranges and hand transcribed the data each year. Now, that long standing dataset is quite valuable in our understanding of the onset of the spring season from year to year.  Here is some more information on this historical project: https://</a:t>
            </a:r>
            <a:r>
              <a:rPr lang="en-US" baseline="0" dirty="0" err="1"/>
              <a:t>www.usanpn.org</a:t>
            </a:r>
            <a:r>
              <a:rPr lang="en-US" baseline="0" dirty="0"/>
              <a:t>/node/36</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64</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t>
            </a:r>
            <a:r>
              <a:rPr lang="en-US" baseline="0" dirty="0"/>
              <a:t>didn’t make an attempt to observe something, don’t circle anything.</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65</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rPr>
              <a:t>Quick review</a:t>
            </a:r>
          </a:p>
        </p:txBody>
      </p:sp>
      <p:sp>
        <p:nvSpPr>
          <p:cNvPr id="4" name="Slide Number Placeholder 3"/>
          <p:cNvSpPr>
            <a:spLocks noGrp="1"/>
          </p:cNvSpPr>
          <p:nvPr>
            <p:ph type="sldNum" sz="quarter" idx="10"/>
          </p:nvPr>
        </p:nvSpPr>
        <p:spPr/>
        <p:txBody>
          <a:bodyPr/>
          <a:lstStyle/>
          <a:p>
            <a:fld id="{E7A0902A-C4E9-F64F-B7A2-8E82794F84AE}" type="slidenum">
              <a:rPr lang="en-US" smtClean="0"/>
              <a:t>66</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will be sending you the presentation, so you will be able to review the information at your leisure.</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67</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Choose a route: </a:t>
            </a:r>
            <a:r>
              <a:rPr lang="en-US" dirty="0"/>
              <a:t>what species</a:t>
            </a:r>
            <a:r>
              <a:rPr lang="en-US" baseline="0" dirty="0"/>
              <a:t> or area am</a:t>
            </a:r>
            <a:r>
              <a:rPr lang="en-US" dirty="0"/>
              <a:t> I most interest in? How</a:t>
            </a:r>
            <a:r>
              <a:rPr lang="en-US" baseline="0" dirty="0"/>
              <a:t> much of a challenge am I looking for? Do I want company?</a:t>
            </a:r>
          </a:p>
          <a:p>
            <a:endParaRPr lang="en-US" baseline="0" dirty="0"/>
          </a:p>
          <a:p>
            <a:r>
              <a:rPr lang="en-US" b="1" baseline="0" dirty="0"/>
              <a:t>Find your trees: </a:t>
            </a:r>
            <a:r>
              <a:rPr lang="en-US" b="0" baseline="0" dirty="0"/>
              <a:t>Maps on Tree Spotters blog, Arb Explorer, Tree Signs, Accession Tags. You can follow as many trees or as few trees as you wish. </a:t>
            </a:r>
          </a:p>
          <a:p>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Get your stuff together</a:t>
            </a:r>
            <a:r>
              <a:rPr lang="en-US" b="0" baseline="0" dirty="0"/>
              <a:t>: Maps, data sheets, reference materials, writing implements, clipboard, sturdy shoes, hat, bug spray, sunscreen, water, binoculars, camera, a friend or two, etc.</a:t>
            </a:r>
          </a:p>
          <a:p>
            <a:endParaRPr lang="en-US" b="1" baseline="0" dirty="0"/>
          </a:p>
          <a:p>
            <a:r>
              <a:rPr lang="en-US" b="1" baseline="0" dirty="0"/>
              <a:t>Observe and record data in the field: </a:t>
            </a:r>
            <a:r>
              <a:rPr lang="en-US" b="0" baseline="0" dirty="0"/>
              <a:t>The finer points of observing. Be prepared to look carefully at the whole tree. </a:t>
            </a:r>
          </a:p>
          <a:p>
            <a:endParaRPr lang="en-US" b="0" baseline="0" dirty="0"/>
          </a:p>
          <a:p>
            <a:pPr marL="0" lvl="0" indent="0">
              <a:spcAft>
                <a:spcPts val="1200"/>
              </a:spcAft>
              <a:buFont typeface="Arial"/>
              <a:buNone/>
            </a:pPr>
            <a:r>
              <a:rPr lang="en-US" sz="1200" b="1" dirty="0">
                <a:solidFill>
                  <a:schemeClr val="bg1"/>
                </a:solidFill>
                <a:latin typeface="Arial"/>
              </a:rPr>
              <a:t>Ask us if you want company – or if you need help </a:t>
            </a:r>
            <a:r>
              <a:rPr lang="en-US" sz="1200" dirty="0">
                <a:solidFill>
                  <a:schemeClr val="bg1"/>
                </a:solidFill>
                <a:latin typeface="Arial"/>
              </a:rPr>
              <a:t>Suz is</a:t>
            </a:r>
            <a:r>
              <a:rPr lang="en-US" sz="1200" baseline="0" dirty="0">
                <a:solidFill>
                  <a:schemeClr val="bg1"/>
                </a:solidFill>
                <a:latin typeface="Arial"/>
              </a:rPr>
              <a:t> </a:t>
            </a:r>
            <a:r>
              <a:rPr lang="en-US" sz="1200" dirty="0">
                <a:solidFill>
                  <a:schemeClr val="bg1"/>
                </a:solidFill>
                <a:latin typeface="Arial"/>
              </a:rPr>
              <a:t>actively Tree Spotting and my schedule is pretty flexible,</a:t>
            </a:r>
            <a:r>
              <a:rPr lang="en-US" sz="1200" baseline="0" dirty="0">
                <a:solidFill>
                  <a:schemeClr val="bg1"/>
                </a:solidFill>
                <a:latin typeface="Arial"/>
              </a:rPr>
              <a:t> so if you want to go out with me sometime, let me know.</a:t>
            </a:r>
          </a:p>
          <a:p>
            <a:pPr marL="0" lvl="0" indent="0">
              <a:spcAft>
                <a:spcPts val="1200"/>
              </a:spcAft>
              <a:buFont typeface="Arial"/>
              <a:buNone/>
            </a:pPr>
            <a:endParaRPr lang="en-US" sz="1200" baseline="0" dirty="0">
              <a:solidFill>
                <a:schemeClr val="bg1"/>
              </a:solidFill>
              <a:latin typeface="Arial"/>
            </a:endParaRPr>
          </a:p>
          <a:p>
            <a:pPr marL="0" lvl="0" indent="0">
              <a:spcAft>
                <a:spcPts val="1200"/>
              </a:spcAft>
              <a:buFont typeface="Arial"/>
              <a:buNone/>
            </a:pPr>
            <a:r>
              <a:rPr lang="en-US" sz="1200" b="1" baseline="0" dirty="0">
                <a:solidFill>
                  <a:schemeClr val="bg1"/>
                </a:solidFill>
                <a:latin typeface="Arial"/>
              </a:rPr>
              <a:t>We will be scheduling group sessions soon (next slide)</a:t>
            </a:r>
          </a:p>
          <a:p>
            <a:pPr marL="0" lvl="0" indent="0">
              <a:spcAft>
                <a:spcPts val="1200"/>
              </a:spcAft>
              <a:buFont typeface="Arial"/>
              <a:buNone/>
            </a:pPr>
            <a:endParaRPr lang="en-US" sz="1200" b="1" baseline="0" dirty="0">
              <a:solidFill>
                <a:schemeClr val="bg1"/>
              </a:solidFill>
              <a:latin typeface="Arial"/>
            </a:endParaRPr>
          </a:p>
          <a:p>
            <a:r>
              <a:rPr lang="en-US" sz="1200" kern="1200" dirty="0">
                <a:solidFill>
                  <a:schemeClr val="tx1"/>
                </a:solidFill>
                <a:latin typeface="+mn-lt"/>
                <a:ea typeface="+mn-ea"/>
                <a:cs typeface="+mn-cs"/>
              </a:rPr>
              <a:t>The </a:t>
            </a:r>
            <a:r>
              <a:rPr lang="en-US" sz="1200" kern="1200" dirty="0">
                <a:solidFill>
                  <a:schemeClr val="tx1"/>
                </a:solidFill>
                <a:latin typeface="+mn-lt"/>
                <a:ea typeface="+mn-ea"/>
                <a:cs typeface="+mn-cs"/>
                <a:hlinkClick r:id="rId3"/>
              </a:rPr>
              <a:t>Arnold Arboretum is a big place– with over 15 thousand plants, or “</a:t>
            </a:r>
            <a:r>
              <a:rPr lang="en-US" sz="1200" kern="1200" dirty="0">
                <a:solidFill>
                  <a:schemeClr val="tx1"/>
                </a:solidFill>
                <a:latin typeface="+mn-lt"/>
                <a:ea typeface="+mn-ea"/>
                <a:cs typeface="+mn-cs"/>
                <a:hlinkClick r:id="rId4"/>
              </a:rPr>
              <a:t>accessions” in the collection, it is hard to know where to begin!</a:t>
            </a:r>
          </a:p>
          <a:p>
            <a:r>
              <a:rPr lang="en-US" sz="1200" kern="1200" dirty="0">
                <a:solidFill>
                  <a:schemeClr val="tx1"/>
                </a:solidFill>
                <a:latin typeface="+mn-lt"/>
                <a:ea typeface="+mn-ea"/>
                <a:cs typeface="+mn-cs"/>
              </a:rPr>
              <a:t>We have designed 6 walking routes in the Arboretum with pre-selected trees for Tree Spotter volunteers to observe. These trees were selected based on their relevance to pre-existing research at the Arboretum–many of the Tree Spotter trees are currently part of</a:t>
            </a:r>
          </a:p>
          <a:p>
            <a:r>
              <a:rPr lang="en-US" sz="1200" kern="1200" dirty="0">
                <a:solidFill>
                  <a:schemeClr val="tx1"/>
                </a:solidFill>
                <a:latin typeface="+mn-lt"/>
                <a:ea typeface="+mn-ea"/>
                <a:cs typeface="+mn-cs"/>
                <a:hlinkClick r:id="rId5"/>
              </a:rPr>
              <a:t>Ailene Ettinger’s study on the climate sensitivity of tree species. Since many trees in the Arboretum collection are from entirely different climates, Ailene is collecting information on these trees to understand how tree species may respond to different climates in the future.</a:t>
            </a:r>
          </a:p>
          <a:p>
            <a:endParaRPr lang="en-US" sz="1200" kern="1200" dirty="0">
              <a:solidFill>
                <a:schemeClr val="tx1"/>
              </a:solidFill>
              <a:latin typeface="+mn-lt"/>
              <a:ea typeface="+mn-ea"/>
              <a:cs typeface="+mn-cs"/>
              <a:hlinkClick r:id="rId5"/>
            </a:endParaRPr>
          </a:p>
          <a:p>
            <a:r>
              <a:rPr lang="en-US" sz="1200" kern="1200" dirty="0">
                <a:solidFill>
                  <a:schemeClr val="tx1"/>
                </a:solidFill>
                <a:latin typeface="+mn-lt"/>
                <a:ea typeface="+mn-ea"/>
                <a:cs typeface="+mn-cs"/>
              </a:rPr>
              <a:t>Our 7 routes–Beech Route, Birch Route, Hickory Route, Linden and North Woods Route, Maple Route, Oak Route, and Peters Hill Route–vary in terrain and number of trees to observe. Please browse the maps and descriptions to find the right route (or routes!) for your Tree Spotting adventures this season.</a:t>
            </a:r>
          </a:p>
          <a:p>
            <a:endParaRPr lang="en-US" sz="1200" kern="1200" baseline="0" dirty="0">
              <a:solidFill>
                <a:schemeClr val="tx1"/>
              </a:solidFill>
              <a:latin typeface="+mn-lt"/>
              <a:ea typeface="+mn-ea"/>
              <a:cs typeface="+mn-cs"/>
            </a:endParaRPr>
          </a:p>
          <a:p>
            <a:r>
              <a:rPr lang="en-US" sz="1200" b="1" kern="1200" dirty="0">
                <a:solidFill>
                  <a:schemeClr val="tx1"/>
                </a:solidFill>
                <a:latin typeface="+mn-lt"/>
                <a:ea typeface="+mn-ea"/>
                <a:cs typeface="+mn-cs"/>
              </a:rPr>
              <a:t>Beech Route</a:t>
            </a:r>
            <a:r>
              <a:rPr lang="en-US" sz="1200" b="0" kern="1200" dirty="0">
                <a:solidFill>
                  <a:schemeClr val="tx1"/>
                </a:solidFill>
                <a:latin typeface="+mn-lt"/>
                <a:ea typeface="+mn-ea"/>
                <a:cs typeface="+mn-cs"/>
              </a:rPr>
              <a:t> 5 trees. Closest Arboretum gate: South Street Gate. Moderate terrain, close to paved road. Estimated observation time: 30 minutes.</a:t>
            </a:r>
          </a:p>
          <a:p>
            <a:r>
              <a:rPr lang="en-US" sz="1200" b="1" kern="1200" dirty="0">
                <a:solidFill>
                  <a:schemeClr val="tx1"/>
                </a:solidFill>
                <a:latin typeface="+mn-lt"/>
                <a:ea typeface="+mn-ea"/>
                <a:cs typeface="+mn-cs"/>
              </a:rPr>
              <a:t>Birch Route</a:t>
            </a:r>
            <a:r>
              <a:rPr lang="en-US" sz="1200" b="0" kern="1200" dirty="0">
                <a:solidFill>
                  <a:schemeClr val="tx1"/>
                </a:solidFill>
                <a:latin typeface="+mn-lt"/>
                <a:ea typeface="+mn-ea"/>
                <a:cs typeface="+mn-cs"/>
              </a:rPr>
              <a:t> 10 trees. Closest Arboretum gate: Centre Street Gate. Moderate terrain, mostly off-road. Estimated observation time: 55 minutes.</a:t>
            </a:r>
          </a:p>
          <a:p>
            <a:r>
              <a:rPr lang="en-US" sz="1200" b="1" kern="1200" dirty="0">
                <a:solidFill>
                  <a:schemeClr val="tx1"/>
                </a:solidFill>
                <a:latin typeface="+mn-lt"/>
                <a:ea typeface="+mn-ea"/>
                <a:cs typeface="+mn-cs"/>
              </a:rPr>
              <a:t>Hickory Route</a:t>
            </a:r>
            <a:r>
              <a:rPr lang="en-US" sz="1200" b="0" kern="1200" dirty="0">
                <a:solidFill>
                  <a:schemeClr val="tx1"/>
                </a:solidFill>
                <a:latin typeface="+mn-lt"/>
                <a:ea typeface="+mn-ea"/>
                <a:cs typeface="+mn-cs"/>
              </a:rPr>
              <a:t> 10 trees. Closest Arboretum gate: Centre Street Gate. Moderate terrain, mostly off-road. Estimated observation time: 55 minutes.</a:t>
            </a:r>
          </a:p>
          <a:p>
            <a:r>
              <a:rPr lang="en-US" sz="1200" b="1" kern="1200" dirty="0">
                <a:solidFill>
                  <a:schemeClr val="tx1"/>
                </a:solidFill>
                <a:latin typeface="+mn-lt"/>
                <a:ea typeface="+mn-ea"/>
                <a:cs typeface="+mn-cs"/>
              </a:rPr>
              <a:t>Linden and North Woods Route</a:t>
            </a:r>
            <a:r>
              <a:rPr lang="en-US" sz="1200" b="0" kern="1200" dirty="0">
                <a:solidFill>
                  <a:schemeClr val="tx1"/>
                </a:solidFill>
                <a:latin typeface="+mn-lt"/>
                <a:ea typeface="+mn-ea"/>
                <a:cs typeface="+mn-cs"/>
              </a:rPr>
              <a:t> 7 trees. Closest Arboretum gate: Arborway Gate. Mild terrain, mostly off-road. Estimated observation time: 40 minutes.</a:t>
            </a:r>
          </a:p>
          <a:p>
            <a:r>
              <a:rPr lang="en-US" sz="1200" b="1" kern="1200" dirty="0">
                <a:solidFill>
                  <a:schemeClr val="tx1"/>
                </a:solidFill>
                <a:latin typeface="+mn-lt"/>
                <a:ea typeface="+mn-ea"/>
                <a:cs typeface="+mn-cs"/>
              </a:rPr>
              <a:t>Maple Route</a:t>
            </a:r>
          </a:p>
          <a:p>
            <a:r>
              <a:rPr lang="en-US" sz="1200" b="0" kern="1200" dirty="0">
                <a:solidFill>
                  <a:schemeClr val="tx1"/>
                </a:solidFill>
                <a:latin typeface="+mn-lt"/>
                <a:ea typeface="+mn-ea"/>
                <a:cs typeface="+mn-cs"/>
              </a:rPr>
              <a:t>4 trees. Closest Arboretum gate: Arborway Gate. Mild terrain, mostly off-road. Estimated observation time: 35 minutes.</a:t>
            </a:r>
            <a:endParaRPr lang="en-US" sz="1200" b="1" kern="1200" dirty="0">
              <a:solidFill>
                <a:schemeClr val="tx1"/>
              </a:solidFill>
              <a:latin typeface="+mn-lt"/>
              <a:ea typeface="+mn-ea"/>
              <a:cs typeface="+mn-cs"/>
            </a:endParaRPr>
          </a:p>
          <a:p>
            <a:r>
              <a:rPr lang="en-US" sz="1200" b="1" kern="1200" dirty="0">
                <a:solidFill>
                  <a:schemeClr val="tx1"/>
                </a:solidFill>
                <a:latin typeface="+mn-lt"/>
                <a:ea typeface="+mn-ea"/>
                <a:cs typeface="+mn-cs"/>
              </a:rPr>
              <a:t>Oak Route</a:t>
            </a:r>
            <a:r>
              <a:rPr lang="en-US" sz="1200" b="0" kern="1200" dirty="0">
                <a:solidFill>
                  <a:schemeClr val="tx1"/>
                </a:solidFill>
                <a:latin typeface="+mn-lt"/>
                <a:ea typeface="+mn-ea"/>
                <a:cs typeface="+mn-cs"/>
              </a:rPr>
              <a:t> 9 trees. Closest Arboretum gate: Centre Street or South Street Gate. Moderate to challenging</a:t>
            </a:r>
            <a:r>
              <a:rPr lang="en-US" sz="1200" b="0" kern="1200" baseline="0" dirty="0">
                <a:solidFill>
                  <a:schemeClr val="tx1"/>
                </a:solidFill>
                <a:latin typeface="+mn-lt"/>
                <a:ea typeface="+mn-ea"/>
                <a:cs typeface="+mn-cs"/>
              </a:rPr>
              <a:t> </a:t>
            </a:r>
            <a:r>
              <a:rPr lang="en-US" sz="1200" b="0" kern="1200" dirty="0">
                <a:solidFill>
                  <a:schemeClr val="tx1"/>
                </a:solidFill>
                <a:latin typeface="+mn-lt"/>
                <a:ea typeface="+mn-ea"/>
                <a:cs typeface="+mn-cs"/>
              </a:rPr>
              <a:t>terrain, mostly off-road, some wood-chip path. Estimated observation time: 60 minutes.</a:t>
            </a:r>
          </a:p>
          <a:p>
            <a:r>
              <a:rPr lang="en-US" sz="1200" b="1" kern="1200" dirty="0">
                <a:solidFill>
                  <a:schemeClr val="tx1"/>
                </a:solidFill>
                <a:latin typeface="+mn-lt"/>
                <a:ea typeface="+mn-ea"/>
                <a:cs typeface="+mn-cs"/>
              </a:rPr>
              <a:t>Peters Hill Route</a:t>
            </a:r>
            <a:r>
              <a:rPr lang="en-US" sz="1200" b="0" kern="1200" dirty="0">
                <a:solidFill>
                  <a:schemeClr val="tx1"/>
                </a:solidFill>
                <a:latin typeface="+mn-lt"/>
                <a:ea typeface="+mn-ea"/>
                <a:cs typeface="+mn-cs"/>
              </a:rPr>
              <a:t> 10 trees. Closest Arboretum gate: Peters Hill Gate, Poplar Gate, or </a:t>
            </a:r>
            <a:r>
              <a:rPr lang="en-US" sz="1200" b="0" kern="1200" dirty="0" err="1">
                <a:solidFill>
                  <a:schemeClr val="tx1"/>
                </a:solidFill>
                <a:latin typeface="+mn-lt"/>
                <a:ea typeface="+mn-ea"/>
                <a:cs typeface="+mn-cs"/>
              </a:rPr>
              <a:t>Mendum</a:t>
            </a:r>
            <a:r>
              <a:rPr lang="en-US" sz="1200" b="0" kern="1200" dirty="0">
                <a:solidFill>
                  <a:schemeClr val="tx1"/>
                </a:solidFill>
                <a:latin typeface="+mn-lt"/>
                <a:ea typeface="+mn-ea"/>
                <a:cs typeface="+mn-cs"/>
              </a:rPr>
              <a:t> Street Gate. Mild terrain, mostly on-road, but longest walking distance. Estimated observation time: 50 minutes (not including walking time).</a:t>
            </a:r>
            <a:endParaRPr lang="en-US" baseline="0" dirty="0"/>
          </a:p>
          <a:p>
            <a:pPr marL="0" lvl="0" indent="0">
              <a:spcAft>
                <a:spcPts val="1200"/>
              </a:spcAft>
              <a:buFont typeface="Arial"/>
              <a:buNone/>
            </a:pPr>
            <a:endParaRPr lang="en-US" b="1" baseline="0" dirty="0"/>
          </a:p>
          <a:p>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68</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rPr>
              <a:t>Temporal Ecology Lab website</a:t>
            </a:r>
            <a:r>
              <a:rPr lang="en-US" baseline="0" dirty="0">
                <a:solidFill>
                  <a:srgbClr val="000000"/>
                </a:solidFill>
              </a:rPr>
              <a:t> contains: (LIST)</a:t>
            </a:r>
          </a:p>
          <a:p>
            <a:endParaRPr lang="en-US" baseline="0" dirty="0">
              <a:solidFill>
                <a:srgbClr val="000000"/>
              </a:solidFill>
            </a:endParaRPr>
          </a:p>
          <a:p>
            <a:r>
              <a:rPr lang="en-US" baseline="0" dirty="0">
                <a:solidFill>
                  <a:srgbClr val="000000"/>
                </a:solidFill>
              </a:rPr>
              <a:t>Spot On! </a:t>
            </a:r>
            <a:r>
              <a:rPr lang="en-US" baseline="0" dirty="0" err="1">
                <a:solidFill>
                  <a:srgbClr val="000000"/>
                </a:solidFill>
              </a:rPr>
              <a:t>eNewsletter</a:t>
            </a:r>
            <a:r>
              <a:rPr lang="en-US" baseline="0" dirty="0">
                <a:solidFill>
                  <a:srgbClr val="000000"/>
                </a:solidFill>
              </a:rPr>
              <a:t> – goes out about once a month to all Tree Spotters. Tell them where they can find it online.</a:t>
            </a:r>
          </a:p>
          <a:p>
            <a:endParaRPr lang="en-US" baseline="0" dirty="0">
              <a:solidFill>
                <a:srgbClr val="000000"/>
              </a:solidFill>
            </a:endParaRPr>
          </a:p>
          <a:p>
            <a:r>
              <a:rPr lang="en-US" baseline="0" dirty="0">
                <a:solidFill>
                  <a:srgbClr val="000000"/>
                </a:solidFill>
              </a:rPr>
              <a:t>Facebook</a:t>
            </a:r>
          </a:p>
          <a:p>
            <a:endParaRPr lang="en-US" baseline="0" dirty="0">
              <a:solidFill>
                <a:srgbClr val="000000"/>
              </a:solidFill>
            </a:endParaRPr>
          </a:p>
          <a:p>
            <a:r>
              <a:rPr lang="en-US" baseline="0" dirty="0">
                <a:solidFill>
                  <a:srgbClr val="000000"/>
                </a:solidFill>
              </a:rPr>
              <a:t>Flickr</a:t>
            </a:r>
          </a:p>
          <a:p>
            <a:endParaRPr lang="en-US" baseline="0" dirty="0">
              <a:solidFill>
                <a:srgbClr val="000000"/>
              </a:solidFill>
            </a:endParaRPr>
          </a:p>
          <a:p>
            <a:r>
              <a:rPr lang="en-US" baseline="0" dirty="0">
                <a:solidFill>
                  <a:srgbClr val="000000"/>
                </a:solidFill>
              </a:rPr>
              <a:t>Twitter</a:t>
            </a:r>
          </a:p>
          <a:p>
            <a:endParaRPr lang="en-US" baseline="0" dirty="0">
              <a:solidFill>
                <a:srgbClr val="000000"/>
              </a:solidFill>
            </a:endParaRPr>
          </a:p>
          <a:p>
            <a:r>
              <a:rPr lang="en-US" baseline="0" dirty="0">
                <a:solidFill>
                  <a:srgbClr val="000000"/>
                </a:solidFill>
              </a:rPr>
              <a:t>Summer potluck – something we are hoping to do this summer if we can.</a:t>
            </a:r>
            <a:endParaRPr lang="en-US" dirty="0">
              <a:solidFill>
                <a:srgbClr val="000000"/>
              </a:solidFill>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69</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observing 5 different trees</a:t>
            </a:r>
            <a:r>
              <a:rPr lang="en-US" baseline="0" dirty="0"/>
              <a:t> in each of these 11 species, for a total of 55 trees. These trees are in various locations on the Arboretum grounds.</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7</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rPr>
              <a:t>What else? Make sure this</a:t>
            </a:r>
            <a:r>
              <a:rPr lang="en-US" baseline="0" dirty="0">
                <a:solidFill>
                  <a:srgbClr val="000000"/>
                </a:solidFill>
              </a:rPr>
              <a:t> is all available</a:t>
            </a:r>
            <a:r>
              <a:rPr lang="is-IS" baseline="0" dirty="0">
                <a:solidFill>
                  <a:srgbClr val="000000"/>
                </a:solidFill>
              </a:rPr>
              <a:t>…</a:t>
            </a:r>
          </a:p>
          <a:p>
            <a:endParaRPr lang="is-IS" baseline="0" dirty="0">
              <a:solidFill>
                <a:srgbClr val="000000"/>
              </a:solidFill>
            </a:endParaRPr>
          </a:p>
          <a:p>
            <a:r>
              <a:rPr lang="is-IS" baseline="0" dirty="0">
                <a:solidFill>
                  <a:srgbClr val="000000"/>
                </a:solidFill>
              </a:rPr>
              <a:t>Talk about Spot On!</a:t>
            </a:r>
            <a:endParaRPr lang="en-US" dirty="0">
              <a:solidFill>
                <a:srgbClr val="000000"/>
              </a:solidFill>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70</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See The Tree Spotters </a:t>
            </a:r>
            <a:r>
              <a:rPr lang="en-US">
                <a:solidFill>
                  <a:srgbClr val="000000"/>
                </a:solidFill>
              </a:rPr>
              <a:t>Get Social handout </a:t>
            </a:r>
            <a:r>
              <a:rPr lang="en-US" dirty="0">
                <a:solidFill>
                  <a:srgbClr val="000000"/>
                </a:solidFill>
              </a:rPr>
              <a:t>for details</a:t>
            </a:r>
          </a:p>
        </p:txBody>
      </p:sp>
      <p:sp>
        <p:nvSpPr>
          <p:cNvPr id="4" name="Slide Number Placeholder 3"/>
          <p:cNvSpPr>
            <a:spLocks noGrp="1"/>
          </p:cNvSpPr>
          <p:nvPr>
            <p:ph type="sldNum" sz="quarter" idx="10"/>
          </p:nvPr>
        </p:nvSpPr>
        <p:spPr/>
        <p:txBody>
          <a:bodyPr/>
          <a:lstStyle/>
          <a:p>
            <a:fld id="{E7A0902A-C4E9-F64F-B7A2-8E82794F84AE}" type="slidenum">
              <a:rPr lang="en-US" smtClean="0"/>
              <a:t>71</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bg1"/>
                </a:solidFill>
                <a:latin typeface="+mn-lt"/>
                <a:ea typeface="+mn-ea"/>
                <a:cs typeface="+mn-cs"/>
              </a:rPr>
              <a:t>Spotting Together: We obviously can’t schedule these activities</a:t>
            </a:r>
            <a:r>
              <a:rPr lang="en-US" sz="1200" kern="1200" baseline="0" dirty="0">
                <a:solidFill>
                  <a:schemeClr val="bg1"/>
                </a:solidFill>
                <a:latin typeface="+mn-lt"/>
                <a:ea typeface="+mn-ea"/>
                <a:cs typeface="+mn-cs"/>
              </a:rPr>
              <a:t> </a:t>
            </a:r>
            <a:r>
              <a:rPr lang="en-US" sz="1200" kern="1200" dirty="0">
                <a:solidFill>
                  <a:schemeClr val="bg1"/>
                </a:solidFill>
                <a:latin typeface="+mn-lt"/>
                <a:ea typeface="+mn-ea"/>
                <a:cs typeface="+mn-cs"/>
              </a:rPr>
              <a:t>too far in advance, but you will be notified whenever a session is scheduled.</a:t>
            </a:r>
          </a:p>
          <a:p>
            <a:endParaRPr lang="en-US" sz="1200" kern="1200" dirty="0">
              <a:solidFill>
                <a:srgbClr val="FFFFFF"/>
              </a:solidFill>
              <a:latin typeface="+mn-lt"/>
              <a:ea typeface="+mn-ea"/>
              <a:cs typeface="+mn-cs"/>
            </a:endParaRPr>
          </a:p>
          <a:p>
            <a:r>
              <a:rPr lang="en-US" sz="1200" kern="1200" dirty="0">
                <a:solidFill>
                  <a:srgbClr val="FFFFFF"/>
                </a:solidFill>
                <a:latin typeface="+mn-lt"/>
                <a:ea typeface="+mn-ea"/>
                <a:cs typeface="+mn-cs"/>
              </a:rPr>
              <a:t>No registration required for either of</a:t>
            </a:r>
            <a:r>
              <a:rPr lang="en-US" sz="1200" kern="1200" baseline="0" dirty="0">
                <a:solidFill>
                  <a:srgbClr val="FFFFFF"/>
                </a:solidFill>
                <a:latin typeface="+mn-lt"/>
                <a:ea typeface="+mn-ea"/>
                <a:cs typeface="+mn-cs"/>
              </a:rPr>
              <a:t> these activities but we do have a sign-up sheet for the first Spotting Together class, which will be March 19</a:t>
            </a:r>
            <a:r>
              <a:rPr lang="en-US" sz="1200" kern="1200" baseline="30000" dirty="0">
                <a:solidFill>
                  <a:srgbClr val="FFFFFF"/>
                </a:solidFill>
                <a:latin typeface="+mn-lt"/>
                <a:ea typeface="+mn-ea"/>
                <a:cs typeface="+mn-cs"/>
              </a:rPr>
              <a:t>th</a:t>
            </a:r>
            <a:r>
              <a:rPr lang="en-US" sz="1200" kern="1200" baseline="0" dirty="0">
                <a:solidFill>
                  <a:srgbClr val="FFFFFF"/>
                </a:solidFill>
                <a:latin typeface="+mn-lt"/>
                <a:ea typeface="+mn-ea"/>
                <a:cs typeface="+mn-cs"/>
              </a:rPr>
              <a:t> from 1:00 – 2:15 PM at Peters Hill (rain date March 20</a:t>
            </a:r>
            <a:r>
              <a:rPr lang="en-US" sz="1200" kern="1200" baseline="30000" dirty="0">
                <a:solidFill>
                  <a:srgbClr val="FFFFFF"/>
                </a:solidFill>
                <a:latin typeface="+mn-lt"/>
                <a:ea typeface="+mn-ea"/>
                <a:cs typeface="+mn-cs"/>
              </a:rPr>
              <a:t>th</a:t>
            </a:r>
            <a:r>
              <a:rPr lang="en-US" sz="1200" kern="1200" baseline="0" dirty="0">
                <a:solidFill>
                  <a:srgbClr val="FFFFFF"/>
                </a:solidFill>
                <a:latin typeface="+mn-lt"/>
                <a:ea typeface="+mn-ea"/>
                <a:cs typeface="+mn-cs"/>
              </a:rPr>
              <a:t>).</a:t>
            </a:r>
          </a:p>
          <a:p>
            <a:endParaRPr lang="en-US" sz="1200" kern="1200" baseline="0" dirty="0">
              <a:solidFill>
                <a:srgbClr val="FFFFFF"/>
              </a:solidFill>
              <a:latin typeface="+mn-lt"/>
              <a:ea typeface="+mn-ea"/>
              <a:cs typeface="+mn-cs"/>
            </a:endParaRPr>
          </a:p>
          <a:p>
            <a:r>
              <a:rPr lang="en-US" sz="1200" kern="1200" baseline="0" dirty="0">
                <a:solidFill>
                  <a:srgbClr val="FFFFFF"/>
                </a:solidFill>
                <a:latin typeface="+mn-lt"/>
                <a:ea typeface="+mn-ea"/>
                <a:cs typeface="+mn-cs"/>
              </a:rPr>
              <a:t>We are always happy to stick around afterwards and answer any questions you may have.</a:t>
            </a:r>
          </a:p>
          <a:p>
            <a:endParaRPr lang="en-US" sz="1200" kern="1200" baseline="0" dirty="0">
              <a:solidFill>
                <a:srgbClr val="FFFFFF"/>
              </a:solidFill>
              <a:latin typeface="+mn-lt"/>
              <a:ea typeface="+mn-ea"/>
              <a:cs typeface="+mn-cs"/>
            </a:endParaRPr>
          </a:p>
          <a:p>
            <a:endParaRPr lang="en-US" sz="2000" b="1" kern="1200" dirty="0">
              <a:solidFill>
                <a:prstClr val="black"/>
              </a:solidFill>
              <a:latin typeface="+mn-lt"/>
              <a:ea typeface="+mn-ea"/>
              <a:cs typeface="+mn-cs"/>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72</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solidFill>
                  <a:prstClr val="black"/>
                </a:solidFill>
                <a:latin typeface="Calibri"/>
              </a:rPr>
              <a:pPr/>
              <a:t>73</a:t>
            </a:fld>
            <a:endParaRPr lang="en-US">
              <a:solidFill>
                <a:prstClr val="black"/>
              </a:solidFill>
              <a:latin typeface="Calibri"/>
            </a:endParaRPr>
          </a:p>
        </p:txBody>
      </p:sp>
    </p:spTree>
    <p:extLst>
      <p:ext uri="{BB962C8B-B14F-4D97-AF65-F5344CB8AC3E}">
        <p14:creationId xmlns:p14="http://schemas.microsoft.com/office/powerpoint/2010/main" val="12746442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We will let you know if we need to reschedule for any reason.</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solidFill>
                  <a:prstClr val="black"/>
                </a:solidFill>
                <a:latin typeface="Calibri"/>
              </a:rPr>
              <a:pPr/>
              <a:t>74</a:t>
            </a:fld>
            <a:endParaRPr lang="en-US">
              <a:solidFill>
                <a:prstClr val="black"/>
              </a:solidFill>
              <a:latin typeface="Calibri"/>
            </a:endParaRPr>
          </a:p>
        </p:txBody>
      </p:sp>
    </p:spTree>
    <p:extLst>
      <p:ext uri="{BB962C8B-B14F-4D97-AF65-F5344CB8AC3E}">
        <p14:creationId xmlns:p14="http://schemas.microsoft.com/office/powerpoint/2010/main" val="12746442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Here are my suggestions through November:</a:t>
            </a:r>
          </a:p>
          <a:p>
            <a:r>
              <a:rPr lang="en-US" sz="1200" kern="1200" dirty="0">
                <a:solidFill>
                  <a:schemeClr val="tx1"/>
                </a:solidFill>
                <a:latin typeface="+mn-lt"/>
                <a:ea typeface="+mn-ea"/>
                <a:cs typeface="+mn-cs"/>
              </a:rPr>
              <a:t>July: Betula alleghaniensis</a:t>
            </a:r>
          </a:p>
          <a:p>
            <a:r>
              <a:rPr lang="en-US" sz="1200" kern="1200" dirty="0">
                <a:solidFill>
                  <a:schemeClr val="tx1"/>
                </a:solidFill>
                <a:latin typeface="+mn-lt"/>
                <a:ea typeface="+mn-ea"/>
                <a:cs typeface="+mn-cs"/>
              </a:rPr>
              <a:t>August: Carya glabra</a:t>
            </a:r>
          </a:p>
          <a:p>
            <a:r>
              <a:rPr lang="en-US" sz="1200" kern="1200" dirty="0">
                <a:solidFill>
                  <a:schemeClr val="tx1"/>
                </a:solidFill>
                <a:latin typeface="+mn-lt"/>
                <a:ea typeface="+mn-ea"/>
                <a:cs typeface="+mn-cs"/>
              </a:rPr>
              <a:t>September: Fagus grandifolia</a:t>
            </a:r>
          </a:p>
          <a:p>
            <a:r>
              <a:rPr lang="en-US" sz="1200" kern="1200" dirty="0">
                <a:solidFill>
                  <a:schemeClr val="tx1"/>
                </a:solidFill>
                <a:latin typeface="+mn-lt"/>
                <a:ea typeface="+mn-ea"/>
                <a:cs typeface="+mn-cs"/>
              </a:rPr>
              <a:t>October: Acer saccharum</a:t>
            </a:r>
          </a:p>
          <a:p>
            <a:r>
              <a:rPr lang="en-US" sz="1200" kern="1200" dirty="0">
                <a:solidFill>
                  <a:schemeClr val="tx1"/>
                </a:solidFill>
                <a:latin typeface="+mn-lt"/>
                <a:ea typeface="+mn-ea"/>
                <a:cs typeface="+mn-cs"/>
              </a:rPr>
              <a:t>November: Quercus rubra</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solidFill>
                  <a:prstClr val="black"/>
                </a:solidFill>
                <a:latin typeface="Calibri"/>
              </a:rPr>
              <a:pPr/>
              <a:t>75</a:t>
            </a:fld>
            <a:endParaRPr lang="en-US">
              <a:solidFill>
                <a:prstClr val="black"/>
              </a:solidFill>
              <a:latin typeface="Calibri"/>
            </a:endParaRPr>
          </a:p>
        </p:txBody>
      </p:sp>
    </p:spTree>
    <p:extLst>
      <p:ext uri="{BB962C8B-B14F-4D97-AF65-F5344CB8AC3E}">
        <p14:creationId xmlns:p14="http://schemas.microsoft.com/office/powerpoint/2010/main" val="12746442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would like to get as many people as possible involved. There is no limit. The more people we have, the more data we can collect! So </a:t>
            </a:r>
            <a:r>
              <a:rPr lang="en-US" sz="1200" kern="1200" dirty="0">
                <a:solidFill>
                  <a:schemeClr val="tx1"/>
                </a:solidFill>
                <a:latin typeface="+mn-lt"/>
                <a:ea typeface="+mn-ea"/>
                <a:cs typeface="+mn-cs"/>
              </a:rPr>
              <a:t>encourage people you know to try it,</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76</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rPr>
              <a:t>Have we covered everything?</a:t>
            </a:r>
          </a:p>
          <a:p>
            <a:endParaRPr lang="en-US" dirty="0">
              <a:solidFill>
                <a:srgbClr val="000000"/>
              </a:solidFill>
            </a:endParaRPr>
          </a:p>
          <a:p>
            <a:r>
              <a:rPr lang="en-US" dirty="0">
                <a:solidFill>
                  <a:srgbClr val="000000"/>
                </a:solidFill>
              </a:rPr>
              <a:t>If</a:t>
            </a:r>
            <a:r>
              <a:rPr lang="en-US" baseline="0" dirty="0">
                <a:solidFill>
                  <a:srgbClr val="000000"/>
                </a:solidFill>
              </a:rPr>
              <a:t> not, we need to make sure we have a plan for following up and getting answers to people</a:t>
            </a:r>
          </a:p>
          <a:p>
            <a:endParaRPr lang="en-US" baseline="0" dirty="0">
              <a:solidFill>
                <a:srgbClr val="000000"/>
              </a:solidFill>
            </a:endParaRPr>
          </a:p>
          <a:p>
            <a:r>
              <a:rPr lang="en-US" baseline="0" dirty="0">
                <a:solidFill>
                  <a:srgbClr val="000000"/>
                </a:solidFill>
              </a:rPr>
              <a:t>We should have a list of action items for ourselves.</a:t>
            </a:r>
            <a:endParaRPr lang="en-US" dirty="0">
              <a:solidFill>
                <a:srgbClr val="000000"/>
              </a:solidFill>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77</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will be sending you a link to today’s presentation, which will be posted on the Temporal Ecology website.</a:t>
            </a:r>
          </a:p>
        </p:txBody>
      </p:sp>
      <p:sp>
        <p:nvSpPr>
          <p:cNvPr id="4" name="Slide Number Placeholder 3"/>
          <p:cNvSpPr>
            <a:spLocks noGrp="1"/>
          </p:cNvSpPr>
          <p:nvPr>
            <p:ph type="sldNum" sz="quarter" idx="10"/>
          </p:nvPr>
        </p:nvSpPr>
        <p:spPr/>
        <p:txBody>
          <a:bodyPr/>
          <a:lstStyle/>
          <a:p>
            <a:fld id="{E7A0902A-C4E9-F64F-B7A2-8E82794F84AE}" type="slidenum">
              <a:rPr lang="en-US" smtClean="0"/>
              <a:t>78</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interest and for</a:t>
            </a:r>
            <a:r>
              <a:rPr lang="en-US" baseline="0" dirty="0"/>
              <a:t> coming today. </a:t>
            </a:r>
            <a:r>
              <a:rPr lang="en-US" dirty="0"/>
              <a:t>We look forward to working with you as we build the Tree Spotters Program</a:t>
            </a:r>
            <a:r>
              <a:rPr lang="en-US" baseline="0" dirty="0"/>
              <a:t> </a:t>
            </a:r>
            <a:r>
              <a:rPr lang="en-US" baseline="0" dirty="0">
                <a:sym typeface="Wingdings"/>
              </a:rPr>
              <a:t></a:t>
            </a:r>
          </a:p>
          <a:p>
            <a:endParaRPr lang="en-US" baseline="0" dirty="0">
              <a:sym typeface="Wingdings"/>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79</a:t>
            </a:fld>
            <a:endParaRPr lang="en-US"/>
          </a:p>
        </p:txBody>
      </p:sp>
    </p:spTree>
    <p:extLst>
      <p:ext uri="{BB962C8B-B14F-4D97-AF65-F5344CB8AC3E}">
        <p14:creationId xmlns:p14="http://schemas.microsoft.com/office/powerpoint/2010/main" val="127464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Since</a:t>
            </a:r>
            <a:r>
              <a:rPr lang="en-US" sz="1200" kern="1200" baseline="0" dirty="0">
                <a:solidFill>
                  <a:schemeClr val="tx1"/>
                </a:solidFill>
                <a:latin typeface="+mn-lt"/>
                <a:ea typeface="+mn-ea"/>
                <a:cs typeface="+mn-cs"/>
              </a:rPr>
              <a:t> our trees are scattered around the Arboretum, w</a:t>
            </a:r>
            <a:r>
              <a:rPr lang="en-US" sz="1200" kern="1200" dirty="0">
                <a:solidFill>
                  <a:schemeClr val="tx1"/>
                </a:solidFill>
                <a:latin typeface="+mn-lt"/>
                <a:ea typeface="+mn-ea"/>
                <a:cs typeface="+mn-cs"/>
              </a:rPr>
              <a:t>e have designed 7 walking routes for you to choose</a:t>
            </a:r>
            <a:r>
              <a:rPr lang="en-US" sz="1200" kern="1200" baseline="0" dirty="0">
                <a:solidFill>
                  <a:schemeClr val="tx1"/>
                </a:solidFill>
                <a:latin typeface="+mn-lt"/>
                <a:ea typeface="+mn-ea"/>
                <a:cs typeface="+mn-cs"/>
              </a:rPr>
              <a:t> from. </a:t>
            </a:r>
            <a:r>
              <a:rPr lang="en-US" sz="1200" kern="1200" dirty="0">
                <a:solidFill>
                  <a:schemeClr val="tx1"/>
                </a:solidFill>
                <a:latin typeface="+mn-lt"/>
                <a:ea typeface="+mn-ea"/>
                <a:cs typeface="+mn-cs"/>
              </a:rPr>
              <a:t>Our seven routes–Beech Route, Birch Route, Hickory Route, Linden and North Woods Route, Maple Route, Oak Route, and Peters Hill Route–vary in terrain and number of trees to observe. </a:t>
            </a:r>
          </a:p>
          <a:p>
            <a:endParaRPr lang="en-US" sz="1200" kern="1200" dirty="0">
              <a:solidFill>
                <a:schemeClr val="tx1"/>
              </a:solidFill>
              <a:latin typeface="+mn-lt"/>
              <a:ea typeface="+mn-ea"/>
              <a:cs typeface="+mn-cs"/>
            </a:endParaRPr>
          </a:p>
          <a:p>
            <a:r>
              <a:rPr lang="en-US" sz="1200" kern="1200" dirty="0">
                <a:solidFill>
                  <a:srgbClr val="FF0000"/>
                </a:solidFill>
                <a:latin typeface="+mn-lt"/>
                <a:ea typeface="+mn-ea"/>
                <a:cs typeface="+mn-cs"/>
              </a:rPr>
              <a:t>NOTE: You</a:t>
            </a:r>
            <a:r>
              <a:rPr lang="en-US" sz="1200" kern="1200" baseline="0" dirty="0">
                <a:solidFill>
                  <a:srgbClr val="FF0000"/>
                </a:solidFill>
                <a:latin typeface="+mn-lt"/>
                <a:ea typeface="+mn-ea"/>
                <a:cs typeface="+mn-cs"/>
              </a:rPr>
              <a:t> are NOT required to observe all of these trees. (We’ll talk more about that in a minute.)</a:t>
            </a:r>
            <a:endParaRPr lang="en-US" sz="1200" kern="1200" dirty="0">
              <a:solidFill>
                <a:srgbClr val="FF0000"/>
              </a:solidFill>
              <a:latin typeface="+mn-lt"/>
              <a:ea typeface="+mn-ea"/>
              <a:cs typeface="+mn-cs"/>
            </a:endParaRPr>
          </a:p>
          <a:p>
            <a:endParaRPr lang="en-US" sz="1200" kern="1200" baseline="0" dirty="0">
              <a:solidFill>
                <a:schemeClr val="tx1"/>
              </a:solidFill>
              <a:latin typeface="+mn-lt"/>
              <a:ea typeface="+mn-ea"/>
              <a:cs typeface="+mn-cs"/>
            </a:endParaRPr>
          </a:p>
          <a:p>
            <a:r>
              <a:rPr lang="en-US" sz="1000" b="1" kern="1200" dirty="0">
                <a:solidFill>
                  <a:schemeClr val="tx1"/>
                </a:solidFill>
                <a:latin typeface="+mn-lt"/>
                <a:ea typeface="+mn-ea"/>
                <a:cs typeface="+mn-cs"/>
              </a:rPr>
              <a:t>Beech Route</a:t>
            </a:r>
            <a:r>
              <a:rPr lang="en-US" sz="1000" b="0" kern="1200" dirty="0">
                <a:solidFill>
                  <a:schemeClr val="tx1"/>
                </a:solidFill>
                <a:latin typeface="+mn-lt"/>
                <a:ea typeface="+mn-ea"/>
                <a:cs typeface="+mn-cs"/>
              </a:rPr>
              <a:t> 5 trees. Closest Arboretum gate: South Street Gate. Moderate terrain, close to paved road. Estimated observation time: 30 minutes.</a:t>
            </a:r>
          </a:p>
          <a:p>
            <a:r>
              <a:rPr lang="en-US" sz="1000" b="1" kern="1200" dirty="0">
                <a:solidFill>
                  <a:schemeClr val="tx1"/>
                </a:solidFill>
                <a:latin typeface="+mn-lt"/>
                <a:ea typeface="+mn-ea"/>
                <a:cs typeface="+mn-cs"/>
              </a:rPr>
              <a:t>Birch Route</a:t>
            </a:r>
            <a:r>
              <a:rPr lang="en-US" sz="1000" b="0" kern="1200" dirty="0">
                <a:solidFill>
                  <a:schemeClr val="tx1"/>
                </a:solidFill>
                <a:latin typeface="+mn-lt"/>
                <a:ea typeface="+mn-ea"/>
                <a:cs typeface="+mn-cs"/>
              </a:rPr>
              <a:t> 10 trees. Closest Arboretum gate: Centre Street Gate. Moderate terrain, mostly off-road. Estimated observation time: 55 minutes.</a:t>
            </a:r>
          </a:p>
          <a:p>
            <a:r>
              <a:rPr lang="en-US" sz="1000" b="1" kern="1200" dirty="0">
                <a:solidFill>
                  <a:schemeClr val="tx1"/>
                </a:solidFill>
                <a:latin typeface="+mn-lt"/>
                <a:ea typeface="+mn-ea"/>
                <a:cs typeface="+mn-cs"/>
              </a:rPr>
              <a:t>Hickory Route</a:t>
            </a:r>
            <a:r>
              <a:rPr lang="en-US" sz="1000" b="0" kern="1200" dirty="0">
                <a:solidFill>
                  <a:schemeClr val="tx1"/>
                </a:solidFill>
                <a:latin typeface="+mn-lt"/>
                <a:ea typeface="+mn-ea"/>
                <a:cs typeface="+mn-cs"/>
              </a:rPr>
              <a:t> 10 trees. Closest Arboretum gate: Centre Street Gate. Moderate terrain, mostly off-road. Estimated observation time: 55 minutes.</a:t>
            </a:r>
          </a:p>
          <a:p>
            <a:r>
              <a:rPr lang="en-US" sz="1000" b="1" kern="1200" dirty="0">
                <a:solidFill>
                  <a:schemeClr val="tx1"/>
                </a:solidFill>
                <a:latin typeface="+mn-lt"/>
                <a:ea typeface="+mn-ea"/>
                <a:cs typeface="+mn-cs"/>
              </a:rPr>
              <a:t>Linden and North Woods Route</a:t>
            </a:r>
            <a:r>
              <a:rPr lang="en-US" sz="1000" b="0" kern="1200" dirty="0">
                <a:solidFill>
                  <a:schemeClr val="tx1"/>
                </a:solidFill>
                <a:latin typeface="+mn-lt"/>
                <a:ea typeface="+mn-ea"/>
                <a:cs typeface="+mn-cs"/>
              </a:rPr>
              <a:t> 7 trees. Closest Arboretum gate: </a:t>
            </a:r>
            <a:r>
              <a:rPr lang="en-US" sz="1000" b="0" kern="1200" dirty="0" err="1">
                <a:solidFill>
                  <a:schemeClr val="tx1"/>
                </a:solidFill>
                <a:latin typeface="+mn-lt"/>
                <a:ea typeface="+mn-ea"/>
                <a:cs typeface="+mn-cs"/>
              </a:rPr>
              <a:t>Arborway</a:t>
            </a:r>
            <a:r>
              <a:rPr lang="en-US" sz="1000" b="0" kern="1200" dirty="0">
                <a:solidFill>
                  <a:schemeClr val="tx1"/>
                </a:solidFill>
                <a:latin typeface="+mn-lt"/>
                <a:ea typeface="+mn-ea"/>
                <a:cs typeface="+mn-cs"/>
              </a:rPr>
              <a:t> Gate. Mild terrain, mostly off-road. Estimated observation time: 40 minutes.</a:t>
            </a:r>
          </a:p>
          <a:p>
            <a:r>
              <a:rPr lang="en-US" sz="1000" b="1" kern="1200" dirty="0">
                <a:solidFill>
                  <a:schemeClr val="tx1"/>
                </a:solidFill>
                <a:latin typeface="+mn-lt"/>
                <a:ea typeface="+mn-ea"/>
                <a:cs typeface="+mn-cs"/>
              </a:rPr>
              <a:t>Maple Route</a:t>
            </a:r>
          </a:p>
          <a:p>
            <a:r>
              <a:rPr lang="en-US" sz="1000" b="0" kern="1200" dirty="0">
                <a:solidFill>
                  <a:schemeClr val="tx1"/>
                </a:solidFill>
                <a:latin typeface="+mn-lt"/>
                <a:ea typeface="+mn-ea"/>
                <a:cs typeface="+mn-cs"/>
              </a:rPr>
              <a:t>4 trees. Closest</a:t>
            </a:r>
            <a:r>
              <a:rPr lang="en-US" sz="1000" b="0" kern="1200" baseline="0" dirty="0">
                <a:solidFill>
                  <a:schemeClr val="tx1"/>
                </a:solidFill>
                <a:latin typeface="+mn-lt"/>
                <a:ea typeface="+mn-ea"/>
                <a:cs typeface="+mn-cs"/>
              </a:rPr>
              <a:t> Arboretum gate: Arborway Gate. Mild terrain, on or close to Willow path. Estimated observation time: 30 minutes.</a:t>
            </a:r>
            <a:endParaRPr lang="en-US" sz="1000" b="0" kern="1200" dirty="0">
              <a:solidFill>
                <a:schemeClr val="tx1"/>
              </a:solidFill>
              <a:latin typeface="+mn-lt"/>
              <a:ea typeface="+mn-ea"/>
              <a:cs typeface="+mn-cs"/>
            </a:endParaRPr>
          </a:p>
          <a:p>
            <a:r>
              <a:rPr lang="en-US" sz="1000" b="1" kern="1200" dirty="0">
                <a:solidFill>
                  <a:schemeClr val="tx1"/>
                </a:solidFill>
                <a:latin typeface="+mn-lt"/>
                <a:ea typeface="+mn-ea"/>
                <a:cs typeface="+mn-cs"/>
              </a:rPr>
              <a:t>Oak Route</a:t>
            </a:r>
            <a:r>
              <a:rPr lang="en-US" sz="1000" b="0" kern="1200" dirty="0">
                <a:solidFill>
                  <a:schemeClr val="tx1"/>
                </a:solidFill>
                <a:latin typeface="+mn-lt"/>
                <a:ea typeface="+mn-ea"/>
                <a:cs typeface="+mn-cs"/>
              </a:rPr>
              <a:t> 9 trees. Closest Arboretum gate: Centre Street or South Street Gate. Moderate terrain, mostly off-road, some wood-chip path. Estimated observation time: 50 minutes.</a:t>
            </a:r>
          </a:p>
          <a:p>
            <a:r>
              <a:rPr lang="en-US" sz="1000" b="1" kern="1200" dirty="0">
                <a:solidFill>
                  <a:schemeClr val="tx1"/>
                </a:solidFill>
                <a:latin typeface="+mn-lt"/>
                <a:ea typeface="+mn-ea"/>
                <a:cs typeface="+mn-cs"/>
              </a:rPr>
              <a:t>Peters Hill Route</a:t>
            </a:r>
            <a:r>
              <a:rPr lang="en-US" sz="1000" b="0" kern="1200" dirty="0">
                <a:solidFill>
                  <a:schemeClr val="tx1"/>
                </a:solidFill>
                <a:latin typeface="+mn-lt"/>
                <a:ea typeface="+mn-ea"/>
                <a:cs typeface="+mn-cs"/>
              </a:rPr>
              <a:t> 9 trees. Closest Arboretum gate: Peters Hill Gate or Poplar Gate. Moderate terrain, mostly on-road, and there are five species here:</a:t>
            </a:r>
            <a:r>
              <a:rPr lang="en-US" sz="1000" b="0" kern="1200" baseline="0" dirty="0">
                <a:solidFill>
                  <a:schemeClr val="tx1"/>
                </a:solidFill>
                <a:latin typeface="+mn-lt"/>
                <a:ea typeface="+mn-ea"/>
                <a:cs typeface="+mn-cs"/>
              </a:rPr>
              <a:t> Linden, </a:t>
            </a:r>
            <a:r>
              <a:rPr lang="en-US" sz="1000" b="0" kern="1200" dirty="0">
                <a:solidFill>
                  <a:schemeClr val="tx1"/>
                </a:solidFill>
                <a:latin typeface="+mn-lt"/>
                <a:ea typeface="+mn-ea"/>
                <a:cs typeface="+mn-cs"/>
              </a:rPr>
              <a:t>Cottonwood</a:t>
            </a:r>
            <a:r>
              <a:rPr lang="en-US" sz="1000" b="0" kern="1200" baseline="0" dirty="0">
                <a:solidFill>
                  <a:schemeClr val="tx1"/>
                </a:solidFill>
                <a:latin typeface="+mn-lt"/>
                <a:ea typeface="+mn-ea"/>
                <a:cs typeface="+mn-cs"/>
              </a:rPr>
              <a:t>, Sugar Maple, White Oak, and Yellow Buckeye.</a:t>
            </a:r>
            <a:r>
              <a:rPr lang="en-US" sz="1000" b="0" kern="1200" dirty="0">
                <a:solidFill>
                  <a:schemeClr val="tx1"/>
                </a:solidFill>
                <a:latin typeface="+mn-lt"/>
                <a:ea typeface="+mn-ea"/>
                <a:cs typeface="+mn-cs"/>
              </a:rPr>
              <a:t> Longest walking distance and the least</a:t>
            </a:r>
            <a:r>
              <a:rPr lang="en-US" sz="1000" b="0" kern="1200" baseline="0" dirty="0">
                <a:solidFill>
                  <a:schemeClr val="tx1"/>
                </a:solidFill>
                <a:latin typeface="+mn-lt"/>
                <a:ea typeface="+mn-ea"/>
                <a:cs typeface="+mn-cs"/>
              </a:rPr>
              <a:t> flat</a:t>
            </a:r>
            <a:r>
              <a:rPr lang="en-US" sz="1000" b="0" kern="1200" dirty="0">
                <a:solidFill>
                  <a:schemeClr val="tx1"/>
                </a:solidFill>
                <a:latin typeface="+mn-lt"/>
                <a:ea typeface="+mn-ea"/>
                <a:cs typeface="+mn-cs"/>
              </a:rPr>
              <a:t>. Estimated observation time: 50 minutes</a:t>
            </a:r>
          </a:p>
          <a:p>
            <a:endParaRPr lang="en-US" sz="1200" b="0" kern="1200" dirty="0">
              <a:solidFill>
                <a:schemeClr val="tx1"/>
              </a:solidFill>
              <a:latin typeface="+mn-lt"/>
              <a:ea typeface="+mn-ea"/>
              <a:cs typeface="+mn-cs"/>
            </a:endParaRPr>
          </a:p>
          <a:p>
            <a:r>
              <a:rPr lang="en-US" sz="1200" b="1" kern="1200" baseline="0" dirty="0" smtClean="0">
                <a:solidFill>
                  <a:schemeClr val="tx1"/>
                </a:solidFill>
                <a:latin typeface="+mn-lt"/>
                <a:ea typeface="+mn-ea"/>
                <a:cs typeface="+mn-cs"/>
              </a:rPr>
              <a:t>ARB EXPLORER: </a:t>
            </a:r>
            <a:r>
              <a:rPr lang="en-US" sz="1200" b="0" kern="1200" baseline="0" dirty="0" smtClean="0">
                <a:solidFill>
                  <a:schemeClr val="tx1"/>
                </a:solidFill>
                <a:latin typeface="+mn-lt"/>
                <a:ea typeface="+mn-ea"/>
                <a:cs typeface="+mn-cs"/>
              </a:rPr>
              <a:t>http://</a:t>
            </a:r>
            <a:r>
              <a:rPr lang="en-US" sz="1200" b="0" kern="1200" baseline="0" dirty="0" err="1" smtClean="0">
                <a:solidFill>
                  <a:schemeClr val="tx1"/>
                </a:solidFill>
                <a:latin typeface="+mn-lt"/>
                <a:ea typeface="+mn-ea"/>
                <a:cs typeface="+mn-cs"/>
              </a:rPr>
              <a:t>arboretum.harvard.edu</a:t>
            </a:r>
            <a:r>
              <a:rPr lang="en-US" sz="1200" b="0" kern="1200" baseline="0" dirty="0" smtClean="0">
                <a:solidFill>
                  <a:schemeClr val="tx1"/>
                </a:solidFill>
                <a:latin typeface="+mn-lt"/>
                <a:ea typeface="+mn-ea"/>
                <a:cs typeface="+mn-cs"/>
              </a:rPr>
              <a:t>/explorer/ - Featured Tours</a:t>
            </a:r>
            <a:endParaRPr lang="en-US" sz="1200" b="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7A0902A-C4E9-F64F-B7A2-8E82794F84AE}" type="slidenum">
              <a:rPr lang="en-US" smtClean="0"/>
              <a:t>8</a:t>
            </a:fld>
            <a:endParaRPr lang="en-US"/>
          </a:p>
        </p:txBody>
      </p:sp>
    </p:spTree>
    <p:extLst>
      <p:ext uri="{BB962C8B-B14F-4D97-AF65-F5344CB8AC3E}">
        <p14:creationId xmlns:p14="http://schemas.microsoft.com/office/powerpoint/2010/main" val="2206392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This brings us to the DEFINITION OF PHENOLOGY </a:t>
            </a:r>
            <a:endParaRPr lang="en-US" dirty="0"/>
          </a:p>
        </p:txBody>
      </p:sp>
      <p:sp>
        <p:nvSpPr>
          <p:cNvPr id="4" name="Slide Number Placeholder 3"/>
          <p:cNvSpPr>
            <a:spLocks noGrp="1"/>
          </p:cNvSpPr>
          <p:nvPr>
            <p:ph type="sldNum" sz="quarter" idx="10"/>
          </p:nvPr>
        </p:nvSpPr>
        <p:spPr/>
        <p:txBody>
          <a:bodyPr/>
          <a:lstStyle/>
          <a:p>
            <a:fld id="{E7A0902A-C4E9-F64F-B7A2-8E82794F84AE}" type="slidenum">
              <a:rPr lang="en-US" smtClean="0"/>
              <a:t>9</a:t>
            </a:fld>
            <a:endParaRPr lang="en-US"/>
          </a:p>
        </p:txBody>
      </p:sp>
    </p:spTree>
    <p:extLst>
      <p:ext uri="{BB962C8B-B14F-4D97-AF65-F5344CB8AC3E}">
        <p14:creationId xmlns:p14="http://schemas.microsoft.com/office/powerpoint/2010/main" val="2206392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9AC0095-2716-6C40-B4A9-9953BC01805A}" type="datetimeFigureOut">
              <a:rPr lang="en-US" smtClean="0"/>
              <a:t>6/17/16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2040488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AC0095-2716-6C40-B4A9-9953BC01805A}" type="datetimeFigureOut">
              <a:rPr lang="en-US" smtClean="0"/>
              <a:t>6/17/16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5F05A-B809-664C-87FC-E2A1F8C1C5E4}" type="slidenum">
              <a:rPr lang="en-US" smtClean="0"/>
              <a:t>‹#›</a:t>
            </a:fld>
            <a:endParaRPr lang="en-US"/>
          </a:p>
        </p:txBody>
      </p:sp>
    </p:spTree>
    <p:extLst>
      <p:ext uri="{BB962C8B-B14F-4D97-AF65-F5344CB8AC3E}">
        <p14:creationId xmlns:p14="http://schemas.microsoft.com/office/powerpoint/2010/main" val="2718363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AC0095-2716-6C40-B4A9-9953BC01805A}" type="datetimeFigureOut">
              <a:rPr lang="en-US" smtClean="0"/>
              <a:t>6/17/16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5F05A-B809-664C-87FC-E2A1F8C1C5E4}" type="slidenum">
              <a:rPr lang="en-US" smtClean="0"/>
              <a:t>‹#›</a:t>
            </a:fld>
            <a:endParaRPr lang="en-US"/>
          </a:p>
        </p:txBody>
      </p:sp>
    </p:spTree>
    <p:extLst>
      <p:ext uri="{BB962C8B-B14F-4D97-AF65-F5344CB8AC3E}">
        <p14:creationId xmlns:p14="http://schemas.microsoft.com/office/powerpoint/2010/main" val="1424750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40488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09469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84043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53899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57167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94917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53092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38961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AC0095-2716-6C40-B4A9-9953BC01805A}" type="datetimeFigureOut">
              <a:rPr lang="en-US" smtClean="0"/>
              <a:t>6/17/16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5F05A-B809-664C-87FC-E2A1F8C1C5E4}" type="slidenum">
              <a:rPr lang="en-US" smtClean="0"/>
              <a:t>‹#›</a:t>
            </a:fld>
            <a:endParaRPr lang="en-US"/>
          </a:p>
        </p:txBody>
      </p:sp>
    </p:spTree>
    <p:extLst>
      <p:ext uri="{BB962C8B-B14F-4D97-AF65-F5344CB8AC3E}">
        <p14:creationId xmlns:p14="http://schemas.microsoft.com/office/powerpoint/2010/main" val="20094697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0031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183631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24750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40488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09469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840436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53899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5716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949177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5309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AC0095-2716-6C40-B4A9-9953BC01805A}" type="datetimeFigureOut">
              <a:rPr lang="en-US" smtClean="0"/>
              <a:t>6/17/16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5F05A-B809-664C-87FC-E2A1F8C1C5E4}" type="slidenum">
              <a:rPr lang="en-US" smtClean="0"/>
              <a:t>‹#›</a:t>
            </a:fld>
            <a:endParaRPr lang="en-US"/>
          </a:p>
        </p:txBody>
      </p:sp>
    </p:spTree>
    <p:extLst>
      <p:ext uri="{BB962C8B-B14F-4D97-AF65-F5344CB8AC3E}">
        <p14:creationId xmlns:p14="http://schemas.microsoft.com/office/powerpoint/2010/main" val="9840436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389610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0031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18363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24750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AC0095-2716-6C40-B4A9-9953BC01805A}" type="datetimeFigureOut">
              <a:rPr lang="en-US" smtClean="0"/>
              <a:t>6/17/16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5F05A-B809-664C-87FC-E2A1F8C1C5E4}" type="slidenum">
              <a:rPr lang="en-US" smtClean="0"/>
              <a:t>‹#›</a:t>
            </a:fld>
            <a:endParaRPr lang="en-US"/>
          </a:p>
        </p:txBody>
      </p:sp>
    </p:spTree>
    <p:extLst>
      <p:ext uri="{BB962C8B-B14F-4D97-AF65-F5344CB8AC3E}">
        <p14:creationId xmlns:p14="http://schemas.microsoft.com/office/powerpoint/2010/main" val="275389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AC0095-2716-6C40-B4A9-9953BC01805A}" type="datetimeFigureOut">
              <a:rPr lang="en-US" smtClean="0"/>
              <a:t>6/17/16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A5F05A-B809-664C-87FC-E2A1F8C1C5E4}" type="slidenum">
              <a:rPr lang="en-US" smtClean="0"/>
              <a:t>‹#›</a:t>
            </a:fld>
            <a:endParaRPr lang="en-US"/>
          </a:p>
        </p:txBody>
      </p:sp>
    </p:spTree>
    <p:extLst>
      <p:ext uri="{BB962C8B-B14F-4D97-AF65-F5344CB8AC3E}">
        <p14:creationId xmlns:p14="http://schemas.microsoft.com/office/powerpoint/2010/main" val="2257167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AC0095-2716-6C40-B4A9-9953BC01805A}" type="datetimeFigureOut">
              <a:rPr lang="en-US" smtClean="0"/>
              <a:t>6/17/16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A5F05A-B809-664C-87FC-E2A1F8C1C5E4}" type="slidenum">
              <a:rPr lang="en-US" smtClean="0"/>
              <a:t>‹#›</a:t>
            </a:fld>
            <a:endParaRPr lang="en-US"/>
          </a:p>
        </p:txBody>
      </p:sp>
    </p:spTree>
    <p:extLst>
      <p:ext uri="{BB962C8B-B14F-4D97-AF65-F5344CB8AC3E}">
        <p14:creationId xmlns:p14="http://schemas.microsoft.com/office/powerpoint/2010/main" val="349491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C0095-2716-6C40-B4A9-9953BC01805A}" type="datetimeFigureOut">
              <a:rPr lang="en-US" smtClean="0"/>
              <a:t>6/17/16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A5F05A-B809-664C-87FC-E2A1F8C1C5E4}" type="slidenum">
              <a:rPr lang="en-US" smtClean="0"/>
              <a:t>‹#›</a:t>
            </a:fld>
            <a:endParaRPr lang="en-US"/>
          </a:p>
        </p:txBody>
      </p:sp>
    </p:spTree>
    <p:extLst>
      <p:ext uri="{BB962C8B-B14F-4D97-AF65-F5344CB8AC3E}">
        <p14:creationId xmlns:p14="http://schemas.microsoft.com/office/powerpoint/2010/main" val="95309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AC0095-2716-6C40-B4A9-9953BC01805A}" type="datetimeFigureOut">
              <a:rPr lang="en-US" smtClean="0"/>
              <a:t>6/17/16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3038961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AC0095-2716-6C40-B4A9-9953BC01805A}" type="datetimeFigureOut">
              <a:rPr lang="en-US" smtClean="0"/>
              <a:t>6/17/16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5F05A-B809-664C-87FC-E2A1F8C1C5E4}" type="slidenum">
              <a:rPr lang="en-US" smtClean="0"/>
              <a:t>‹#›</a:t>
            </a:fld>
            <a:endParaRPr lang="en-US"/>
          </a:p>
        </p:txBody>
      </p:sp>
    </p:spTree>
    <p:extLst>
      <p:ext uri="{BB962C8B-B14F-4D97-AF65-F5344CB8AC3E}">
        <p14:creationId xmlns:p14="http://schemas.microsoft.com/office/powerpoint/2010/main" val="8700310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39AC0095-2716-6C40-B4A9-9953BC01805A}" type="datetimeFigureOut">
              <a:rPr lang="en-US" smtClean="0"/>
              <a:pPr/>
              <a:t>6/17/16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defRPr>
            </a:lvl1pPr>
          </a:lstStyle>
          <a:p>
            <a:fld id="{BCA5F05A-B809-664C-87FC-E2A1F8C1C5E4}" type="slidenum">
              <a:rPr lang="en-US" smtClean="0"/>
              <a:pPr/>
              <a:t>‹#›</a:t>
            </a:fld>
            <a:endParaRPr lang="en-US" dirty="0"/>
          </a:p>
        </p:txBody>
      </p:sp>
    </p:spTree>
    <p:extLst>
      <p:ext uri="{BB962C8B-B14F-4D97-AF65-F5344CB8AC3E}">
        <p14:creationId xmlns:p14="http://schemas.microsoft.com/office/powerpoint/2010/main" val="112877972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28779720"/>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39AC0095-2716-6C40-B4A9-9953BC01805A}" type="datetimeFigureOut">
              <a:rPr lang="en-US" smtClean="0">
                <a:solidFill>
                  <a:prstClr val="black">
                    <a:tint val="75000"/>
                  </a:prstClr>
                </a:solidFill>
              </a:rPr>
              <a:pPr/>
              <a:t>6/17/16</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defRPr>
            </a:lvl1pPr>
          </a:lstStyle>
          <a:p>
            <a:fld id="{BCA5F05A-B809-664C-87FC-E2A1F8C1C5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28779720"/>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gif"/><Relationship Id="rId8"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20.jpe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23.gif"/><Relationship Id="rId6" Type="http://schemas.openxmlformats.org/officeDocument/2006/relationships/image" Target="../media/image24.png"/><Relationship Id="rId7" Type="http://schemas.openxmlformats.org/officeDocument/2006/relationships/image" Target="../media/image25.w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6.gif"/><Relationship Id="rId5" Type="http://schemas.openxmlformats.org/officeDocument/2006/relationships/image" Target="../media/image5.emf"/><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jpeg"/><Relationship Id="rId9" Type="http://schemas.openxmlformats.org/officeDocument/2006/relationships/image" Target="../media/image30.jpe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gif"/><Relationship Id="rId5" Type="http://schemas.openxmlformats.org/officeDocument/2006/relationships/image" Target="../media/image5.emf"/><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6.gif"/><Relationship Id="rId5"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38.jpe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hyperlink" Target="http://www.arboretum.harvard.edu/support/volunteer/volunteer-to-be-a-tree-spotter/" TargetMode="External"/><Relationship Id="rId6" Type="http://schemas.openxmlformats.org/officeDocument/2006/relationships/hyperlink" Target="http://temporalecology.org/tree-spotters/" TargetMode="External"/><Relationship Id="rId7" Type="http://schemas.openxmlformats.org/officeDocument/2006/relationships/hyperlink" Target="https://www.facebook.com/groups/ArnoldArboretumTreeSpotters/" TargetMode="External"/><Relationship Id="rId8" Type="http://schemas.openxmlformats.org/officeDocument/2006/relationships/hyperlink" Target="https://twitter.com/ArbTreeSpotters" TargetMode="External"/><Relationship Id="rId9" Type="http://schemas.openxmlformats.org/officeDocument/2006/relationships/hyperlink" Target="https://www.flickr.com/groups/arnold_arboretum_tree_spotters/" TargetMode="External"/><Relationship Id="rId10" Type="http://schemas.openxmlformats.org/officeDocument/2006/relationships/hyperlink" Target="https://www.usanpn.org/natures_notebook"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5.emf"/><Relationship Id="rId5" Type="http://schemas.openxmlformats.org/officeDocument/2006/relationships/image" Target="../media/image6.gif"/><Relationship Id="rId6" Type="http://schemas.openxmlformats.org/officeDocument/2006/relationships/image" Target="../media/image44.png"/><Relationship Id="rId7" Type="http://schemas.openxmlformats.org/officeDocument/2006/relationships/image" Target="../media/image45.jpe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tiff"/><Relationship Id="rId5" Type="http://schemas.openxmlformats.org/officeDocument/2006/relationships/image" Target="../media/image6.gif"/><Relationship Id="rId6"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tiff"/><Relationship Id="rId7" Type="http://schemas.openxmlformats.org/officeDocument/2006/relationships/image" Target="../media/image6.gif"/><Relationship Id="rId8"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gif"/><Relationship Id="rId5"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54.jpe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55.jpe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56.jpe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57.jpe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58.jpe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59.jpe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60.jpe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gif"/><Relationship Id="rId5" Type="http://schemas.openxmlformats.org/officeDocument/2006/relationships/image" Target="../media/image5.emf"/><Relationship Id="rId6"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61.jpe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62.png"/><Relationship Id="rId6" Type="http://schemas.openxmlformats.org/officeDocument/2006/relationships/image" Target="../media/image63.jpe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64.jpeg"/><Relationship Id="rId6" Type="http://schemas.openxmlformats.org/officeDocument/2006/relationships/image" Target="../media/image65.jpe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70.jpeg"/><Relationship Id="rId6" Type="http://schemas.openxmlformats.org/officeDocument/2006/relationships/image" Target="../media/image71.jpe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75.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76.png"/><Relationship Id="rId6" Type="http://schemas.openxmlformats.org/officeDocument/2006/relationships/image" Target="../media/image77.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image" Target="../media/image84.jpeg"/><Relationship Id="rId12" Type="http://schemas.openxmlformats.org/officeDocument/2006/relationships/image" Target="../media/image85.jpeg"/><Relationship Id="rId13" Type="http://schemas.openxmlformats.org/officeDocument/2006/relationships/image" Target="../media/image86.jpeg"/><Relationship Id="rId14" Type="http://schemas.openxmlformats.org/officeDocument/2006/relationships/image" Target="../media/image87.jpeg"/><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78.jpeg"/><Relationship Id="rId6" Type="http://schemas.openxmlformats.org/officeDocument/2006/relationships/image" Target="../media/image79.jpeg"/><Relationship Id="rId7" Type="http://schemas.openxmlformats.org/officeDocument/2006/relationships/image" Target="../media/image80.jpeg"/><Relationship Id="rId8" Type="http://schemas.openxmlformats.org/officeDocument/2006/relationships/image" Target="../media/image81.jpeg"/><Relationship Id="rId9" Type="http://schemas.openxmlformats.org/officeDocument/2006/relationships/image" Target="../media/image82.jpeg"/><Relationship Id="rId10" Type="http://schemas.openxmlformats.org/officeDocument/2006/relationships/image" Target="../media/image83.jpeg"/></Relationships>
</file>

<file path=ppt/slides/_rels/slide51.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88.jpeg"/><Relationship Id="rId6" Type="http://schemas.openxmlformats.org/officeDocument/2006/relationships/image" Target="../media/image89.jpeg"/><Relationship Id="rId7" Type="http://schemas.openxmlformats.org/officeDocument/2006/relationships/image" Target="../media/image90.jpe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91.tiff"/><Relationship Id="rId4" Type="http://schemas.openxmlformats.org/officeDocument/2006/relationships/image" Target="../media/image6.gif"/><Relationship Id="rId5" Type="http://schemas.openxmlformats.org/officeDocument/2006/relationships/image" Target="../media/image5.emf"/><Relationship Id="rId6" Type="http://schemas.openxmlformats.org/officeDocument/2006/relationships/image" Target="../media/image92.jpeg"/><Relationship Id="rId7" Type="http://schemas.openxmlformats.org/officeDocument/2006/relationships/image" Target="../media/image93.jpeg"/><Relationship Id="rId8" Type="http://schemas.openxmlformats.org/officeDocument/2006/relationships/image" Target="../media/image94.jpe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6.gif"/><Relationship Id="rId5" Type="http://schemas.openxmlformats.org/officeDocument/2006/relationships/image" Target="../media/image5.emf"/><Relationship Id="rId6" Type="http://schemas.openxmlformats.org/officeDocument/2006/relationships/hyperlink" Target="https://www.usanpn.org/natures_notebook" TargetMode="External"/><Relationship Id="rId7" Type="http://schemas.openxmlformats.org/officeDocument/2006/relationships/image" Target="../media/image96.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97.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98.png"/><Relationship Id="rId6"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100.pn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101.png"/><Relationship Id="rId6" Type="http://schemas.openxmlformats.org/officeDocument/2006/relationships/image" Target="../media/image102.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6.gif"/><Relationship Id="rId5" Type="http://schemas.openxmlformats.org/officeDocument/2006/relationships/image" Target="../media/image5.emf"/><Relationship Id="rId6" Type="http://schemas.openxmlformats.org/officeDocument/2006/relationships/hyperlink" Target="https://www.usanpn.org/node/22250" TargetMode="External"/><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hyperlink" Target="https://www.usanpn.org/data/dashboard" TargetMode="External"/><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jpeg"/><Relationship Id="rId8" Type="http://schemas.openxmlformats.org/officeDocument/2006/relationships/image" Target="../media/image6.gif"/><Relationship Id="rId9"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tiff"/><Relationship Id="rId4" Type="http://schemas.openxmlformats.org/officeDocument/2006/relationships/image" Target="../media/image6.gif"/><Relationship Id="rId5"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10.gif"/><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6.gif"/><Relationship Id="rId7" Type="http://schemas.openxmlformats.org/officeDocument/2006/relationships/image" Target="../media/image5.emf"/><Relationship Id="rId8" Type="http://schemas.openxmlformats.org/officeDocument/2006/relationships/hyperlink" Target="https://www.youtube.com/watch?v=0FLeOYu-LOY" TargetMode="External"/><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114.jpe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hyperlink" Target="http://temporalecology.org/tree-spotters/" TargetMode="External"/><Relationship Id="rId4" Type="http://schemas.openxmlformats.org/officeDocument/2006/relationships/hyperlink" Target="https://www.facebook.com/groups/601423276671435/" TargetMode="External"/><Relationship Id="rId5" Type="http://schemas.openxmlformats.org/officeDocument/2006/relationships/hyperlink" Target="https://www.flickr.com/groups/arnold_arboretum_tree_spotters/" TargetMode="External"/><Relationship Id="rId6" Type="http://schemas.openxmlformats.org/officeDocument/2006/relationships/hyperlink" Target="https://twitter.com/ArbTreeSpotters" TargetMode="External"/><Relationship Id="rId7" Type="http://schemas.openxmlformats.org/officeDocument/2006/relationships/image" Target="../media/image6.gif"/><Relationship Id="rId8"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hyperlink" Target="http://temporalecology.org/tree-spotters/" TargetMode="External"/><Relationship Id="rId4" Type="http://schemas.openxmlformats.org/officeDocument/2006/relationships/image" Target="../media/image6.gif"/><Relationship Id="rId5"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hyperlink" Target="https://www.facebook.com/groups/601423276671435/" TargetMode="External"/><Relationship Id="rId4" Type="http://schemas.openxmlformats.org/officeDocument/2006/relationships/hyperlink" Target="https://www.flickr.com/groups/arnold_arboretum_tree_spotters/" TargetMode="External"/><Relationship Id="rId5" Type="http://schemas.openxmlformats.org/officeDocument/2006/relationships/hyperlink" Target="https://twitter.com/ArbTreeSpotters" TargetMode="External"/><Relationship Id="rId6" Type="http://schemas.openxmlformats.org/officeDocument/2006/relationships/image" Target="../media/image6.gif"/><Relationship Id="rId7"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115.jpeg"/><Relationship Id="rId6" Type="http://schemas.openxmlformats.org/officeDocument/2006/relationships/image" Target="../media/image116.jpe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gif"/><Relationship Id="rId5" Type="http://schemas.openxmlformats.org/officeDocument/2006/relationships/image" Target="../media/image5.emf"/><Relationship Id="rId1" Type="http://schemas.openxmlformats.org/officeDocument/2006/relationships/slideLayout" Target="../slideLayouts/slideLayout2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gif"/><Relationship Id="rId5" Type="http://schemas.openxmlformats.org/officeDocument/2006/relationships/image" Target="../media/image5.emf"/><Relationship Id="rId1" Type="http://schemas.openxmlformats.org/officeDocument/2006/relationships/slideLayout" Target="../slideLayouts/slideLayout2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gif"/><Relationship Id="rId5" Type="http://schemas.openxmlformats.org/officeDocument/2006/relationships/image" Target="../media/image5.emf"/><Relationship Id="rId1" Type="http://schemas.openxmlformats.org/officeDocument/2006/relationships/slideLayout" Target="../slideLayouts/slideLayout2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117.png"/><Relationship Id="rId6" Type="http://schemas.openxmlformats.org/officeDocument/2006/relationships/hyperlink" Target="http://www.arboretum.harvard.edu/support/volunteer/volunteer-to-be-a-tree-spotter/" TargetMode="External"/><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118.jpe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119.png"/><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emf"/><Relationship Id="rId5"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4" name="Picture 3" descr="npn_solid_tagline_outlines_white.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3293" y="299057"/>
            <a:ext cx="2237815" cy="957668"/>
          </a:xfrm>
          <a:prstGeom prst="rect">
            <a:avLst/>
          </a:prstGeom>
        </p:spPr>
      </p:pic>
      <p:sp>
        <p:nvSpPr>
          <p:cNvPr id="2" name="Title 1"/>
          <p:cNvSpPr>
            <a:spLocks noGrp="1"/>
          </p:cNvSpPr>
          <p:nvPr>
            <p:ph type="ctrTitle"/>
          </p:nvPr>
        </p:nvSpPr>
        <p:spPr>
          <a:xfrm>
            <a:off x="850703" y="3309943"/>
            <a:ext cx="7772400" cy="953243"/>
          </a:xfrm>
        </p:spPr>
        <p:txBody>
          <a:bodyPr>
            <a:normAutofit fontScale="90000"/>
          </a:bodyPr>
          <a:lstStyle/>
          <a:p>
            <a:pPr algn="l"/>
            <a:r>
              <a:rPr lang="en-US" dirty="0">
                <a:solidFill>
                  <a:srgbClr val="88BC4F"/>
                </a:solidFill>
              </a:rPr>
              <a:t>Arnold Arboretum Tree Spotters</a:t>
            </a:r>
          </a:p>
        </p:txBody>
      </p:sp>
      <p:sp>
        <p:nvSpPr>
          <p:cNvPr id="3" name="Subtitle 2"/>
          <p:cNvSpPr>
            <a:spLocks noGrp="1"/>
          </p:cNvSpPr>
          <p:nvPr>
            <p:ph type="subTitle" idx="1"/>
          </p:nvPr>
        </p:nvSpPr>
        <p:spPr>
          <a:xfrm>
            <a:off x="831782" y="4096055"/>
            <a:ext cx="7431685" cy="1161908"/>
          </a:xfrm>
        </p:spPr>
        <p:txBody>
          <a:bodyPr>
            <a:normAutofit/>
          </a:bodyPr>
          <a:lstStyle/>
          <a:p>
            <a:pPr algn="l"/>
            <a:r>
              <a:rPr lang="en-US" sz="3000" dirty="0">
                <a:solidFill>
                  <a:schemeClr val="bg1"/>
                </a:solidFill>
                <a:latin typeface="Arial"/>
              </a:rPr>
              <a:t>New Volunteer Training </a:t>
            </a:r>
            <a:r>
              <a:rPr lang="en-US" sz="3000" dirty="0" smtClean="0">
                <a:solidFill>
                  <a:schemeClr val="bg1"/>
                </a:solidFill>
              </a:rPr>
              <a:t>May</a:t>
            </a:r>
            <a:r>
              <a:rPr lang="en-US" sz="3000" dirty="0" smtClean="0">
                <a:solidFill>
                  <a:schemeClr val="bg1"/>
                </a:solidFill>
                <a:latin typeface="Arial"/>
              </a:rPr>
              <a:t> 24, </a:t>
            </a:r>
            <a:r>
              <a:rPr lang="en-US" sz="3000" dirty="0">
                <a:solidFill>
                  <a:schemeClr val="bg1"/>
                </a:solidFill>
                <a:latin typeface="Arial"/>
              </a:rPr>
              <a:t>2016</a:t>
            </a:r>
          </a:p>
        </p:txBody>
      </p:sp>
      <p:sp>
        <p:nvSpPr>
          <p:cNvPr id="5" name="Subtitle 2"/>
          <p:cNvSpPr txBox="1">
            <a:spLocks/>
          </p:cNvSpPr>
          <p:nvPr/>
        </p:nvSpPr>
        <p:spPr>
          <a:xfrm>
            <a:off x="4407976" y="5147700"/>
            <a:ext cx="4531432" cy="150371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en-US" sz="1400" dirty="0">
                <a:solidFill>
                  <a:srgbClr val="EEECE1"/>
                </a:solidFill>
                <a:latin typeface="Arial"/>
              </a:rPr>
              <a:t>Jehane </a:t>
            </a:r>
            <a:r>
              <a:rPr lang="en-US" sz="1400" dirty="0" err="1">
                <a:solidFill>
                  <a:srgbClr val="EEECE1"/>
                </a:solidFill>
                <a:latin typeface="Arial"/>
              </a:rPr>
              <a:t>Samaha</a:t>
            </a:r>
            <a:r>
              <a:rPr lang="en-US" sz="1400" dirty="0">
                <a:solidFill>
                  <a:srgbClr val="EEECE1"/>
                </a:solidFill>
                <a:latin typeface="Arial"/>
              </a:rPr>
              <a:t>, Project Manager</a:t>
            </a:r>
          </a:p>
          <a:p>
            <a:pPr algn="l">
              <a:lnSpc>
                <a:spcPct val="150000"/>
              </a:lnSpc>
            </a:pPr>
            <a:r>
              <a:rPr lang="en-US" sz="1400" dirty="0">
                <a:solidFill>
                  <a:srgbClr val="EEECE1"/>
                </a:solidFill>
                <a:latin typeface="Arial"/>
              </a:rPr>
              <a:t>Suzanne Mrozak, Volunteer Coordinator</a:t>
            </a:r>
          </a:p>
          <a:p>
            <a:pPr algn="l">
              <a:lnSpc>
                <a:spcPct val="150000"/>
              </a:lnSpc>
            </a:pPr>
            <a:r>
              <a:rPr lang="en-US" sz="1400" dirty="0">
                <a:solidFill>
                  <a:srgbClr val="EEECE1"/>
                </a:solidFill>
                <a:latin typeface="Arial"/>
              </a:rPr>
              <a:t>Danny Schissler, </a:t>
            </a:r>
            <a:r>
              <a:rPr lang="en-US" sz="1400" dirty="0" smtClean="0">
                <a:solidFill>
                  <a:srgbClr val="EEECE1"/>
                </a:solidFill>
                <a:latin typeface="Arial"/>
              </a:rPr>
              <a:t>Intern</a:t>
            </a:r>
          </a:p>
          <a:p>
            <a:pPr algn="l">
              <a:lnSpc>
                <a:spcPct val="150000"/>
              </a:lnSpc>
            </a:pPr>
            <a:r>
              <a:rPr lang="en-US" sz="1400" dirty="0" smtClean="0">
                <a:solidFill>
                  <a:srgbClr val="EEECE1"/>
                </a:solidFill>
                <a:latin typeface="Arial"/>
              </a:rPr>
              <a:t>Cat Chamberlain, Graduate Student</a:t>
            </a:r>
          </a:p>
          <a:p>
            <a:pPr algn="l">
              <a:lnSpc>
                <a:spcPct val="150000"/>
              </a:lnSpc>
            </a:pPr>
            <a:endParaRPr lang="en-US" sz="1800" dirty="0">
              <a:solidFill>
                <a:srgbClr val="EEECE1"/>
              </a:solidFill>
              <a:latin typeface="Arial"/>
            </a:endParaRPr>
          </a:p>
        </p:txBody>
      </p:sp>
      <p:pic>
        <p:nvPicPr>
          <p:cNvPr id="9" name="Picture 8" descr="usgs_logo-white.ai"/>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1524" y="5926243"/>
            <a:ext cx="1550111" cy="570895"/>
          </a:xfrm>
          <a:prstGeom prst="rect">
            <a:avLst/>
          </a:prstGeom>
        </p:spPr>
      </p:pic>
      <p:pic>
        <p:nvPicPr>
          <p:cNvPr id="8" name="Picture 7" descr="natures_notesbook_tagline.eps"/>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50411" y="285547"/>
            <a:ext cx="2356478" cy="998198"/>
          </a:xfrm>
          <a:prstGeom prst="rect">
            <a:avLst/>
          </a:prstGeom>
          <a:solidFill>
            <a:schemeClr val="bg1"/>
          </a:solidFill>
          <a:ln>
            <a:noFill/>
          </a:ln>
        </p:spPr>
      </p:pic>
      <p:pic>
        <p:nvPicPr>
          <p:cNvPr id="11" name="Picture 10" descr="ArnoldArboretum-logo.gi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81805" y="299057"/>
            <a:ext cx="3252342" cy="999086"/>
          </a:xfrm>
          <a:prstGeom prst="rect">
            <a:avLst/>
          </a:prstGeom>
        </p:spPr>
      </p:pic>
      <p:sp>
        <p:nvSpPr>
          <p:cNvPr id="10" name="Rectangle 9"/>
          <p:cNvSpPr/>
          <p:nvPr/>
        </p:nvSpPr>
        <p:spPr>
          <a:xfrm>
            <a:off x="40779" y="5225534"/>
            <a:ext cx="4099750" cy="400110"/>
          </a:xfrm>
          <a:prstGeom prst="rect">
            <a:avLst/>
          </a:prstGeom>
        </p:spPr>
        <p:txBody>
          <a:bodyPr wrap="none">
            <a:spAutoFit/>
          </a:bodyPr>
          <a:lstStyle/>
          <a:p>
            <a:r>
              <a:rPr lang="en-US" sz="2000" dirty="0">
                <a:solidFill>
                  <a:srgbClr val="EEECE1"/>
                </a:solidFill>
                <a:latin typeface="Arial"/>
              </a:rPr>
              <a:t>Wolkovich Lab, Harvard University</a:t>
            </a:r>
            <a:endParaRPr lang="en-US" sz="2000" dirty="0">
              <a:solidFill>
                <a:prstClr val="black"/>
              </a:solidFill>
              <a:latin typeface="Arial"/>
            </a:endParaRPr>
          </a:p>
        </p:txBody>
      </p:sp>
      <p:pic>
        <p:nvPicPr>
          <p:cNvPr id="7" name="Picture 6" descr="Untitled.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78886" y="1619160"/>
            <a:ext cx="4078224" cy="1773936"/>
          </a:xfrm>
          <a:prstGeom prst="rect">
            <a:avLst/>
          </a:prstGeom>
        </p:spPr>
      </p:pic>
    </p:spTree>
    <p:extLst>
      <p:ext uri="{BB962C8B-B14F-4D97-AF65-F5344CB8AC3E}">
        <p14:creationId xmlns:p14="http://schemas.microsoft.com/office/powerpoint/2010/main" val="334912057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92832" y="945341"/>
            <a:ext cx="7957088" cy="584776"/>
          </a:xfrm>
          <a:prstGeom prst="rect">
            <a:avLst/>
          </a:prstGeom>
          <a:noFill/>
        </p:spPr>
        <p:txBody>
          <a:bodyPr wrap="square" rtlCol="0">
            <a:spAutoFit/>
          </a:bodyPr>
          <a:lstStyle/>
          <a:p>
            <a:r>
              <a:rPr lang="en-US" sz="3200" b="1" dirty="0">
                <a:solidFill>
                  <a:srgbClr val="88BC4F"/>
                </a:solidFill>
                <a:latin typeface="+mj-lt"/>
              </a:rPr>
              <a:t>Phenology</a:t>
            </a:r>
          </a:p>
        </p:txBody>
      </p:sp>
      <p:sp>
        <p:nvSpPr>
          <p:cNvPr id="17" name="TextBox 16"/>
          <p:cNvSpPr txBox="1"/>
          <p:nvPr/>
        </p:nvSpPr>
        <p:spPr>
          <a:xfrm>
            <a:off x="192832" y="5293931"/>
            <a:ext cx="7914174" cy="1200328"/>
          </a:xfrm>
          <a:prstGeom prst="rect">
            <a:avLst/>
          </a:prstGeom>
          <a:noFill/>
        </p:spPr>
        <p:txBody>
          <a:bodyPr wrap="square" rtlCol="0">
            <a:spAutoFit/>
          </a:bodyPr>
          <a:lstStyle/>
          <a:p>
            <a:r>
              <a:rPr lang="en-US" sz="2400" dirty="0">
                <a:solidFill>
                  <a:srgbClr val="88BC4F"/>
                </a:solidFill>
                <a:latin typeface="+mj-lt"/>
              </a:rPr>
              <a:t>The study of the timing of recurring plant and animal life-cycle stages, or </a:t>
            </a:r>
            <a:r>
              <a:rPr lang="en-US" sz="2400" b="1" i="1" dirty="0" err="1">
                <a:solidFill>
                  <a:srgbClr val="88BC4F"/>
                </a:solidFill>
                <a:latin typeface="+mj-lt"/>
              </a:rPr>
              <a:t>phenophases</a:t>
            </a:r>
            <a:r>
              <a:rPr lang="en-US" sz="2400" dirty="0">
                <a:solidFill>
                  <a:srgbClr val="88BC4F"/>
                </a:solidFill>
                <a:latin typeface="+mj-lt"/>
              </a:rPr>
              <a:t>, and their relationship to environmental conditions.</a:t>
            </a:r>
          </a:p>
        </p:txBody>
      </p:sp>
      <p:sp>
        <p:nvSpPr>
          <p:cNvPr id="21" name="TextBox 20"/>
          <p:cNvSpPr txBox="1"/>
          <p:nvPr/>
        </p:nvSpPr>
        <p:spPr>
          <a:xfrm>
            <a:off x="3200192" y="1656540"/>
            <a:ext cx="4937968" cy="1107996"/>
          </a:xfrm>
          <a:prstGeom prst="rect">
            <a:avLst/>
          </a:prstGeom>
          <a:noFill/>
        </p:spPr>
        <p:txBody>
          <a:bodyPr wrap="square" rtlCol="0">
            <a:spAutoFit/>
          </a:bodyPr>
          <a:lstStyle/>
          <a:p>
            <a:pPr marL="342900" indent="-342900">
              <a:buFont typeface="Arial"/>
              <a:buChar char="•"/>
            </a:pPr>
            <a:r>
              <a:rPr lang="en-US" sz="2200" dirty="0">
                <a:solidFill>
                  <a:srgbClr val="FFFFFF"/>
                </a:solidFill>
                <a:latin typeface="+mj-lt"/>
              </a:rPr>
              <a:t>Emergence</a:t>
            </a:r>
          </a:p>
          <a:p>
            <a:pPr marL="342900" indent="-342900">
              <a:buFont typeface="Arial"/>
              <a:buChar char="•"/>
            </a:pPr>
            <a:r>
              <a:rPr lang="en-US" sz="2200" dirty="0">
                <a:solidFill>
                  <a:srgbClr val="FFFFFF"/>
                </a:solidFill>
                <a:latin typeface="+mj-lt"/>
              </a:rPr>
              <a:t>Blooms, buds, fruits</a:t>
            </a:r>
          </a:p>
          <a:p>
            <a:pPr marL="342900" indent="-342900">
              <a:buFont typeface="Arial"/>
              <a:buChar char="•"/>
            </a:pPr>
            <a:r>
              <a:rPr lang="en-US" sz="2200" dirty="0">
                <a:solidFill>
                  <a:srgbClr val="FFFFFF"/>
                </a:solidFill>
                <a:latin typeface="+mj-lt"/>
              </a:rPr>
              <a:t>Migration, hibernation, dormancy</a:t>
            </a:r>
          </a:p>
        </p:txBody>
      </p:sp>
      <p:pic>
        <p:nvPicPr>
          <p:cNvPr id="23" name="Picture 22"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0126" y="98225"/>
            <a:ext cx="1618811" cy="497282"/>
          </a:xfrm>
          <a:prstGeom prst="rect">
            <a:avLst/>
          </a:prstGeom>
        </p:spPr>
      </p:pic>
      <p:pic>
        <p:nvPicPr>
          <p:cNvPr id="24" name="Picture 23"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1333" y="101731"/>
            <a:ext cx="1165673" cy="493776"/>
          </a:xfrm>
          <a:prstGeom prst="rect">
            <a:avLst/>
          </a:prstGeom>
          <a:solidFill>
            <a:schemeClr val="bg1"/>
          </a:solidFill>
          <a:ln>
            <a:noFill/>
          </a:ln>
        </p:spPr>
      </p:pic>
      <p:sp>
        <p:nvSpPr>
          <p:cNvPr id="11" name="TextBox 10"/>
          <p:cNvSpPr txBox="1"/>
          <p:nvPr/>
        </p:nvSpPr>
        <p:spPr>
          <a:xfrm>
            <a:off x="120422" y="4125420"/>
            <a:ext cx="2683737" cy="430887"/>
          </a:xfrm>
          <a:prstGeom prst="rect">
            <a:avLst/>
          </a:prstGeom>
          <a:noFill/>
        </p:spPr>
        <p:txBody>
          <a:bodyPr wrap="square" rtlCol="0">
            <a:spAutoFit/>
          </a:bodyPr>
          <a:lstStyle/>
          <a:p>
            <a:pPr marL="342900" indent="-342900">
              <a:buFont typeface="Arial"/>
              <a:buChar char="•"/>
            </a:pPr>
            <a:r>
              <a:rPr lang="en-US" sz="2200" dirty="0">
                <a:solidFill>
                  <a:srgbClr val="FFFFFF"/>
                </a:solidFill>
                <a:latin typeface="+mj-lt"/>
              </a:rPr>
              <a:t>Easy to observe</a:t>
            </a:r>
          </a:p>
        </p:txBody>
      </p:sp>
      <p:sp>
        <p:nvSpPr>
          <p:cNvPr id="10" name="TextBox 9"/>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2832" y="1831337"/>
            <a:ext cx="2845547" cy="2153920"/>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67710" y="2885440"/>
            <a:ext cx="3501857" cy="2306199"/>
          </a:xfrm>
          <a:prstGeom prst="rect">
            <a:avLst/>
          </a:prstGeom>
        </p:spPr>
      </p:pic>
    </p:spTree>
    <p:extLst>
      <p:ext uri="{BB962C8B-B14F-4D97-AF65-F5344CB8AC3E}">
        <p14:creationId xmlns:p14="http://schemas.microsoft.com/office/powerpoint/2010/main" val="16058359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998586"/>
            <a:ext cx="7954718" cy="5601533"/>
          </a:xfrm>
          <a:prstGeom prst="rect">
            <a:avLst/>
          </a:prstGeom>
          <a:noFill/>
        </p:spPr>
        <p:txBody>
          <a:bodyPr wrap="square">
            <a:spAutoFit/>
          </a:bodyPr>
          <a:lstStyle/>
          <a:p>
            <a:r>
              <a:rPr lang="en-US" sz="3200" b="1" dirty="0">
                <a:solidFill>
                  <a:srgbClr val="73B63B"/>
                </a:solidFill>
                <a:latin typeface="Arial"/>
              </a:rPr>
              <a:t>Why are we doing it?</a:t>
            </a:r>
          </a:p>
          <a:p>
            <a:endParaRPr lang="en-US" sz="3200" b="1" dirty="0">
              <a:solidFill>
                <a:srgbClr val="73B63B"/>
              </a:solidFill>
              <a:latin typeface="Arial"/>
            </a:endParaRPr>
          </a:p>
          <a:p>
            <a:pPr marL="457200" indent="-457200">
              <a:spcAft>
                <a:spcPts val="1200"/>
              </a:spcAft>
              <a:buFont typeface="Arial"/>
              <a:buChar char="•"/>
            </a:pPr>
            <a:r>
              <a:rPr lang="en-US" sz="2800" dirty="0">
                <a:solidFill>
                  <a:schemeClr val="bg1"/>
                </a:solidFill>
                <a:latin typeface="Arial"/>
              </a:rPr>
              <a:t>Plant phenology is now the most reported biological indicator of anthropogenic climate change. </a:t>
            </a:r>
          </a:p>
          <a:p>
            <a:pPr marL="457200" lvl="0" indent="-457200">
              <a:spcAft>
                <a:spcPts val="1200"/>
              </a:spcAft>
              <a:buFont typeface="Arial"/>
              <a:buChar char="•"/>
            </a:pPr>
            <a:r>
              <a:rPr lang="en-US" sz="2800" dirty="0">
                <a:solidFill>
                  <a:schemeClr val="bg1"/>
                </a:solidFill>
                <a:latin typeface="Arial"/>
              </a:rPr>
              <a:t>Related research is being conducted in Dr. Elizabeth (Lizzie) </a:t>
            </a:r>
            <a:r>
              <a:rPr lang="en-US" sz="2800" dirty="0" err="1">
                <a:solidFill>
                  <a:schemeClr val="bg1"/>
                </a:solidFill>
                <a:latin typeface="Arial"/>
              </a:rPr>
              <a:t>Wolkovich’s</a:t>
            </a:r>
            <a:r>
              <a:rPr lang="en-US" sz="2800" dirty="0">
                <a:solidFill>
                  <a:schemeClr val="bg1"/>
                </a:solidFill>
                <a:latin typeface="Arial"/>
              </a:rPr>
              <a:t> Temporal Ecology Lab at Weld Hill:</a:t>
            </a:r>
          </a:p>
          <a:p>
            <a:pPr marL="914400" lvl="1" indent="-457200">
              <a:spcAft>
                <a:spcPts val="1200"/>
              </a:spcAft>
              <a:buFont typeface="Arial"/>
              <a:buChar char="•"/>
            </a:pPr>
            <a:r>
              <a:rPr lang="en-US" sz="2400" dirty="0">
                <a:solidFill>
                  <a:schemeClr val="bg1"/>
                </a:solidFill>
                <a:latin typeface="Arial"/>
              </a:rPr>
              <a:t>Ailene Ettinger – to what extent can phenology be used to predict shifts in tree growth</a:t>
            </a:r>
          </a:p>
          <a:p>
            <a:pPr marL="914400" lvl="1" indent="-457200">
              <a:spcAft>
                <a:spcPts val="1200"/>
              </a:spcAft>
              <a:buFont typeface="Arial"/>
              <a:buChar char="•"/>
            </a:pPr>
            <a:r>
              <a:rPr lang="en-US" sz="2400" dirty="0">
                <a:solidFill>
                  <a:schemeClr val="bg1"/>
                </a:solidFill>
                <a:latin typeface="Arial"/>
              </a:rPr>
              <a:t>Sally Gee – how phenology stages relate to one another </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0126" y="98225"/>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1333" y="101731"/>
            <a:ext cx="1165673" cy="493776"/>
          </a:xfrm>
          <a:prstGeom prst="rect">
            <a:avLst/>
          </a:prstGeom>
          <a:solidFill>
            <a:schemeClr val="bg1"/>
          </a:solidFill>
          <a:ln>
            <a:noFill/>
          </a:ln>
        </p:spPr>
      </p:pic>
      <p:sp>
        <p:nvSpPr>
          <p:cNvPr id="5" name="TextBox 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5044276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0126" y="98225"/>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1333" y="101731"/>
            <a:ext cx="1165673" cy="493776"/>
          </a:xfrm>
          <a:prstGeom prst="rect">
            <a:avLst/>
          </a:prstGeom>
          <a:solidFill>
            <a:schemeClr val="bg1"/>
          </a:solidFill>
          <a:ln>
            <a:noFill/>
          </a:ln>
        </p:spPr>
      </p:pic>
      <p:sp>
        <p:nvSpPr>
          <p:cNvPr id="5" name="Rectangle 4"/>
          <p:cNvSpPr/>
          <p:nvPr/>
        </p:nvSpPr>
        <p:spPr>
          <a:xfrm>
            <a:off x="152288" y="998586"/>
            <a:ext cx="7954718" cy="4893648"/>
          </a:xfrm>
          <a:prstGeom prst="rect">
            <a:avLst/>
          </a:prstGeom>
          <a:noFill/>
        </p:spPr>
        <p:txBody>
          <a:bodyPr wrap="square">
            <a:spAutoFit/>
          </a:bodyPr>
          <a:lstStyle/>
          <a:p>
            <a:r>
              <a:rPr lang="en-US" sz="3200" b="1" dirty="0">
                <a:solidFill>
                  <a:srgbClr val="73B63B"/>
                </a:solidFill>
                <a:latin typeface="Arial"/>
              </a:rPr>
              <a:t>What are we asking Tree Spotters to do?</a:t>
            </a:r>
          </a:p>
          <a:p>
            <a:endParaRPr lang="en-US" sz="3200" b="1" dirty="0">
              <a:solidFill>
                <a:srgbClr val="73B63B"/>
              </a:solidFill>
              <a:latin typeface="Arial"/>
            </a:endParaRPr>
          </a:p>
          <a:p>
            <a:pPr marL="457200" lvl="0" indent="-457200">
              <a:spcAft>
                <a:spcPts val="1200"/>
              </a:spcAft>
              <a:buFont typeface="Arial"/>
              <a:buChar char="•"/>
            </a:pPr>
            <a:r>
              <a:rPr lang="en-US" sz="2800" dirty="0">
                <a:solidFill>
                  <a:schemeClr val="bg1"/>
                </a:solidFill>
                <a:latin typeface="Arial"/>
              </a:rPr>
              <a:t>Visit as many of our trees as possible as often as possible (at least twice/month).</a:t>
            </a:r>
          </a:p>
          <a:p>
            <a:pPr marL="457200" lvl="0" indent="-457200">
              <a:spcAft>
                <a:spcPts val="1200"/>
              </a:spcAft>
              <a:buFont typeface="Arial"/>
              <a:buChar char="•"/>
            </a:pPr>
            <a:r>
              <a:rPr lang="en-US" sz="2800" dirty="0">
                <a:solidFill>
                  <a:schemeClr val="bg1"/>
                </a:solidFill>
                <a:latin typeface="Arial"/>
              </a:rPr>
              <a:t>Observe and record the </a:t>
            </a:r>
            <a:r>
              <a:rPr lang="en-US" sz="2800" dirty="0" err="1">
                <a:solidFill>
                  <a:schemeClr val="bg1"/>
                </a:solidFill>
                <a:latin typeface="Arial"/>
              </a:rPr>
              <a:t>phenophases</a:t>
            </a:r>
            <a:r>
              <a:rPr lang="en-US" sz="2800" dirty="0">
                <a:solidFill>
                  <a:schemeClr val="bg1"/>
                </a:solidFill>
                <a:latin typeface="Arial"/>
              </a:rPr>
              <a:t> for each tree you visit on a Nature’s Notebook datasheet.</a:t>
            </a:r>
          </a:p>
          <a:p>
            <a:pPr marL="457200" lvl="0" indent="-457200">
              <a:spcAft>
                <a:spcPts val="1200"/>
              </a:spcAft>
              <a:buFont typeface="Arial"/>
              <a:buChar char="•"/>
            </a:pPr>
            <a:r>
              <a:rPr lang="en-US" sz="2800" dirty="0">
                <a:solidFill>
                  <a:schemeClr val="bg1"/>
                </a:solidFill>
                <a:latin typeface="Arial"/>
              </a:rPr>
              <a:t>Enter the datasheet information into your Nature’s Notebook Observation Deck.</a:t>
            </a:r>
          </a:p>
        </p:txBody>
      </p:sp>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2430413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0126" y="98225"/>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1333" y="101731"/>
            <a:ext cx="1165673" cy="493776"/>
          </a:xfrm>
          <a:prstGeom prst="rect">
            <a:avLst/>
          </a:prstGeom>
          <a:solidFill>
            <a:schemeClr val="bg1"/>
          </a:solidFill>
          <a:ln>
            <a:noFill/>
          </a:ln>
        </p:spPr>
      </p:pic>
      <p:sp>
        <p:nvSpPr>
          <p:cNvPr id="5" name="Rectangle 4"/>
          <p:cNvSpPr/>
          <p:nvPr/>
        </p:nvSpPr>
        <p:spPr>
          <a:xfrm>
            <a:off x="152287" y="998586"/>
            <a:ext cx="8161979" cy="2092881"/>
          </a:xfrm>
          <a:prstGeom prst="rect">
            <a:avLst/>
          </a:prstGeom>
          <a:noFill/>
        </p:spPr>
        <p:txBody>
          <a:bodyPr wrap="square">
            <a:spAutoFit/>
          </a:bodyPr>
          <a:lstStyle/>
          <a:p>
            <a:r>
              <a:rPr lang="en-US" sz="3200" b="1" dirty="0">
                <a:solidFill>
                  <a:srgbClr val="73B63B"/>
                </a:solidFill>
                <a:latin typeface="Arial"/>
              </a:rPr>
              <a:t>What are we asking Tree Spotters to do?</a:t>
            </a:r>
          </a:p>
          <a:p>
            <a:endParaRPr lang="en-US" sz="3200" b="1" dirty="0">
              <a:solidFill>
                <a:srgbClr val="73B63B"/>
              </a:solidFill>
              <a:latin typeface="Arial"/>
            </a:endParaRPr>
          </a:p>
          <a:p>
            <a:pPr marL="457200" lvl="0" indent="-457200">
              <a:spcAft>
                <a:spcPts val="1200"/>
              </a:spcAft>
              <a:buFont typeface="Arial"/>
              <a:buChar char="•"/>
            </a:pPr>
            <a:r>
              <a:rPr lang="en-US" sz="2800" dirty="0">
                <a:solidFill>
                  <a:schemeClr val="bg1"/>
                </a:solidFill>
                <a:latin typeface="Arial"/>
              </a:rPr>
              <a:t>Give us your feedback.</a:t>
            </a:r>
          </a:p>
          <a:p>
            <a:pPr marL="457200" lvl="0" indent="-457200">
              <a:spcAft>
                <a:spcPts val="1200"/>
              </a:spcAft>
              <a:buFont typeface="Arial"/>
              <a:buChar char="•"/>
            </a:pPr>
            <a:r>
              <a:rPr lang="en-US" sz="2800" dirty="0">
                <a:solidFill>
                  <a:schemeClr val="bg1"/>
                </a:solidFill>
                <a:latin typeface="Arial"/>
              </a:rPr>
              <a:t>Attend occasional educational sessions.</a:t>
            </a:r>
          </a:p>
        </p:txBody>
      </p:sp>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3" name="Picture 2" descr="BirchTreeGathering20-JUL-2015-1 copy.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00003" y="3279420"/>
            <a:ext cx="4097867" cy="2731912"/>
          </a:xfrm>
          <a:prstGeom prst="rect">
            <a:avLst/>
          </a:prstGeom>
        </p:spPr>
      </p:pic>
      <p:sp>
        <p:nvSpPr>
          <p:cNvPr id="9" name="TextBox 8"/>
          <p:cNvSpPr txBox="1"/>
          <p:nvPr/>
        </p:nvSpPr>
        <p:spPr>
          <a:xfrm>
            <a:off x="4619173" y="6007944"/>
            <a:ext cx="1463824" cy="246221"/>
          </a:xfrm>
          <a:prstGeom prst="rect">
            <a:avLst/>
          </a:prstGeom>
          <a:noFill/>
        </p:spPr>
        <p:txBody>
          <a:bodyPr wrap="square" rtlCol="0">
            <a:spAutoFit/>
          </a:bodyPr>
          <a:lstStyle/>
          <a:p>
            <a:r>
              <a:rPr lang="en-US" sz="1000" dirty="0">
                <a:solidFill>
                  <a:prstClr val="white"/>
                </a:solidFill>
                <a:latin typeface="Arial"/>
              </a:rPr>
              <a:t>Photo: S. Mrozak</a:t>
            </a:r>
          </a:p>
        </p:txBody>
      </p:sp>
    </p:spTree>
    <p:extLst>
      <p:ext uri="{BB962C8B-B14F-4D97-AF65-F5344CB8AC3E}">
        <p14:creationId xmlns:p14="http://schemas.microsoft.com/office/powerpoint/2010/main" val="6091239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0126" y="98225"/>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1333" y="101731"/>
            <a:ext cx="1165673" cy="493776"/>
          </a:xfrm>
          <a:prstGeom prst="rect">
            <a:avLst/>
          </a:prstGeom>
          <a:solidFill>
            <a:schemeClr val="bg1"/>
          </a:solidFill>
          <a:ln>
            <a:noFill/>
          </a:ln>
        </p:spPr>
      </p:pic>
      <p:sp>
        <p:nvSpPr>
          <p:cNvPr id="5" name="Rectangle 4"/>
          <p:cNvSpPr/>
          <p:nvPr/>
        </p:nvSpPr>
        <p:spPr>
          <a:xfrm>
            <a:off x="152287" y="998586"/>
            <a:ext cx="8161979" cy="5816978"/>
          </a:xfrm>
          <a:prstGeom prst="rect">
            <a:avLst/>
          </a:prstGeom>
          <a:noFill/>
        </p:spPr>
        <p:txBody>
          <a:bodyPr wrap="square">
            <a:spAutoFit/>
          </a:bodyPr>
          <a:lstStyle/>
          <a:p>
            <a:r>
              <a:rPr lang="en-US" sz="3200" b="1" dirty="0">
                <a:solidFill>
                  <a:srgbClr val="73B63B"/>
                </a:solidFill>
                <a:latin typeface="Arial"/>
              </a:rPr>
              <a:t>Some of the benefits of being a Tree Spotter</a:t>
            </a:r>
          </a:p>
          <a:p>
            <a:endParaRPr lang="en-US" sz="1600" b="1" dirty="0">
              <a:solidFill>
                <a:srgbClr val="73B63B"/>
              </a:solidFill>
              <a:latin typeface="Arial"/>
            </a:endParaRPr>
          </a:p>
          <a:p>
            <a:pPr marL="457200" lvl="0" indent="-457200">
              <a:spcAft>
                <a:spcPts val="1200"/>
              </a:spcAft>
              <a:buFont typeface="Arial"/>
              <a:buChar char="•"/>
            </a:pPr>
            <a:r>
              <a:rPr lang="en-US" sz="2800" dirty="0">
                <a:solidFill>
                  <a:schemeClr val="bg1"/>
                </a:solidFill>
                <a:latin typeface="Arial"/>
              </a:rPr>
              <a:t>Spending time outdoors, among the trees, is good for your health.</a:t>
            </a:r>
          </a:p>
          <a:p>
            <a:pPr marL="457200" lvl="0" indent="-457200">
              <a:spcAft>
                <a:spcPts val="1200"/>
              </a:spcAft>
              <a:buFont typeface="Arial"/>
              <a:buChar char="•"/>
            </a:pPr>
            <a:r>
              <a:rPr lang="en-US" sz="2800" dirty="0">
                <a:solidFill>
                  <a:schemeClr val="bg1"/>
                </a:solidFill>
                <a:latin typeface="Arial"/>
              </a:rPr>
              <a:t>You have the satisfaction of knowing you are contributing to the greater good.</a:t>
            </a:r>
          </a:p>
          <a:p>
            <a:pPr marL="457200" lvl="0" indent="-457200">
              <a:spcAft>
                <a:spcPts val="1200"/>
              </a:spcAft>
              <a:buFont typeface="Arial"/>
              <a:buChar char="•"/>
            </a:pPr>
            <a:r>
              <a:rPr lang="en-US" sz="2800" dirty="0">
                <a:solidFill>
                  <a:schemeClr val="bg1"/>
                </a:solidFill>
                <a:latin typeface="Arial"/>
              </a:rPr>
              <a:t>You have the opportunity to learn something new.</a:t>
            </a:r>
          </a:p>
          <a:p>
            <a:pPr marL="457200" lvl="0" indent="-457200">
              <a:spcAft>
                <a:spcPts val="1200"/>
              </a:spcAft>
              <a:buFont typeface="Arial"/>
              <a:buChar char="•"/>
            </a:pPr>
            <a:r>
              <a:rPr lang="en-US" sz="2800" dirty="0">
                <a:solidFill>
                  <a:schemeClr val="bg1"/>
                </a:solidFill>
                <a:latin typeface="Arial"/>
              </a:rPr>
              <a:t>You have the opportunity to meet like-minded people.</a:t>
            </a:r>
          </a:p>
          <a:p>
            <a:pPr marL="457200" lvl="0" indent="-457200">
              <a:spcAft>
                <a:spcPts val="1200"/>
              </a:spcAft>
              <a:buFont typeface="Arial"/>
              <a:buChar char="•"/>
            </a:pPr>
            <a:endParaRPr lang="en-US" sz="2800" dirty="0">
              <a:solidFill>
                <a:schemeClr val="bg1"/>
              </a:solidFill>
              <a:latin typeface="Arial"/>
            </a:endParaRPr>
          </a:p>
        </p:txBody>
      </p:sp>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20755191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28" name="Picture 2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26" name="Rectangle 25"/>
          <p:cNvSpPr/>
          <p:nvPr/>
        </p:nvSpPr>
        <p:spPr>
          <a:xfrm>
            <a:off x="115889" y="893985"/>
            <a:ext cx="8092716" cy="1077218"/>
          </a:xfrm>
          <a:prstGeom prst="rect">
            <a:avLst/>
          </a:prstGeom>
        </p:spPr>
        <p:txBody>
          <a:bodyPr wrap="square">
            <a:spAutoFit/>
          </a:bodyPr>
          <a:lstStyle/>
          <a:p>
            <a:r>
              <a:rPr lang="en-US" sz="3200" b="1" dirty="0">
                <a:solidFill>
                  <a:srgbClr val="73B63B"/>
                </a:solidFill>
                <a:latin typeface="Arial"/>
                <a:cs typeface="Century Gothic"/>
              </a:rPr>
              <a:t>The importance of observation and recordkeeping</a:t>
            </a:r>
          </a:p>
        </p:txBody>
      </p:sp>
      <p:sp>
        <p:nvSpPr>
          <p:cNvPr id="15" name="TextBox 1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17" name="Picture 16"/>
          <p:cNvPicPr>
            <a:picLocks noChangeAspect="1"/>
          </p:cNvPicPr>
          <p:nvPr/>
        </p:nvPicPr>
        <p:blipFill>
          <a:blip r:embed="rId5"/>
          <a:stretch>
            <a:fillRect/>
          </a:stretch>
        </p:blipFill>
        <p:spPr>
          <a:xfrm>
            <a:off x="558800" y="3985360"/>
            <a:ext cx="2157851" cy="2157851"/>
          </a:xfrm>
          <a:prstGeom prst="rect">
            <a:avLst/>
          </a:prstGeom>
        </p:spPr>
      </p:pic>
      <p:pic>
        <p:nvPicPr>
          <p:cNvPr id="18" name="Picture 17"/>
          <p:cNvPicPr>
            <a:picLocks noChangeAspect="1"/>
          </p:cNvPicPr>
          <p:nvPr/>
        </p:nvPicPr>
        <p:blipFill>
          <a:blip r:embed="rId6"/>
          <a:stretch>
            <a:fillRect/>
          </a:stretch>
        </p:blipFill>
        <p:spPr>
          <a:xfrm>
            <a:off x="1983926" y="2459261"/>
            <a:ext cx="1713794" cy="2109285"/>
          </a:xfrm>
          <a:prstGeom prst="rect">
            <a:avLst/>
          </a:prstGeom>
        </p:spPr>
      </p:pic>
      <p:sp>
        <p:nvSpPr>
          <p:cNvPr id="19" name="TextBox 18"/>
          <p:cNvSpPr txBox="1"/>
          <p:nvPr/>
        </p:nvSpPr>
        <p:spPr>
          <a:xfrm>
            <a:off x="4487270" y="2282475"/>
            <a:ext cx="3890664" cy="769441"/>
          </a:xfrm>
          <a:prstGeom prst="rect">
            <a:avLst/>
          </a:prstGeom>
          <a:noFill/>
        </p:spPr>
        <p:txBody>
          <a:bodyPr wrap="square" rtlCol="0">
            <a:spAutoFit/>
          </a:bodyPr>
          <a:lstStyle/>
          <a:p>
            <a:r>
              <a:rPr lang="en-US" sz="2400" dirty="0">
                <a:solidFill>
                  <a:schemeClr val="bg1"/>
                </a:solidFill>
                <a:latin typeface="+mj-lt"/>
              </a:rPr>
              <a:t>Robert </a:t>
            </a:r>
            <a:r>
              <a:rPr lang="en-US" sz="2400" dirty="0" err="1">
                <a:solidFill>
                  <a:schemeClr val="bg1"/>
                </a:solidFill>
                <a:latin typeface="+mj-lt"/>
              </a:rPr>
              <a:t>Marsham</a:t>
            </a:r>
            <a:r>
              <a:rPr lang="en-US" sz="2400" dirty="0">
                <a:solidFill>
                  <a:schemeClr val="bg1"/>
                </a:solidFill>
                <a:latin typeface="+mj-lt"/>
              </a:rPr>
              <a:t/>
            </a:r>
            <a:br>
              <a:rPr lang="en-US" sz="2400" dirty="0">
                <a:solidFill>
                  <a:schemeClr val="bg1"/>
                </a:solidFill>
                <a:latin typeface="+mj-lt"/>
              </a:rPr>
            </a:br>
            <a:r>
              <a:rPr lang="en-US" sz="2000" dirty="0">
                <a:solidFill>
                  <a:schemeClr val="bg1"/>
                </a:solidFill>
                <a:latin typeface="+mj-lt"/>
              </a:rPr>
              <a:t>Father of modern phenology</a:t>
            </a:r>
          </a:p>
        </p:txBody>
      </p:sp>
      <p:sp>
        <p:nvSpPr>
          <p:cNvPr id="10" name="TextBox 9"/>
          <p:cNvSpPr txBox="1"/>
          <p:nvPr/>
        </p:nvSpPr>
        <p:spPr>
          <a:xfrm>
            <a:off x="4504197" y="3271781"/>
            <a:ext cx="3623795" cy="2862323"/>
          </a:xfrm>
          <a:prstGeom prst="rect">
            <a:avLst/>
          </a:prstGeom>
          <a:noFill/>
        </p:spPr>
        <p:txBody>
          <a:bodyPr wrap="square" rtlCol="0">
            <a:spAutoFit/>
          </a:bodyPr>
          <a:lstStyle/>
          <a:p>
            <a:r>
              <a:rPr lang="en-US" dirty="0">
                <a:solidFill>
                  <a:schemeClr val="bg1"/>
                </a:solidFill>
                <a:latin typeface="+mj-lt"/>
              </a:rPr>
              <a:t>In 1736, he started systematically and precisely recording the signs of spring on his estate in Norfolk, England. </a:t>
            </a:r>
          </a:p>
          <a:p>
            <a:endParaRPr lang="en-US" dirty="0">
              <a:solidFill>
                <a:schemeClr val="bg1"/>
              </a:solidFill>
              <a:latin typeface="+mj-lt"/>
            </a:endParaRPr>
          </a:p>
          <a:p>
            <a:r>
              <a:rPr lang="en-US" dirty="0">
                <a:solidFill>
                  <a:schemeClr val="bg1"/>
                </a:solidFill>
                <a:latin typeface="+mj-lt"/>
              </a:rPr>
              <a:t>He called them “Indications of Spring”.</a:t>
            </a:r>
          </a:p>
          <a:p>
            <a:endParaRPr lang="en-US" dirty="0">
              <a:solidFill>
                <a:schemeClr val="bg1"/>
              </a:solidFill>
              <a:latin typeface="+mj-lt"/>
            </a:endParaRPr>
          </a:p>
          <a:p>
            <a:r>
              <a:rPr lang="en-US" dirty="0">
                <a:solidFill>
                  <a:schemeClr val="bg1"/>
                </a:solidFill>
                <a:latin typeface="+mj-lt"/>
              </a:rPr>
              <a:t>His family continued this tradition until 1958.</a:t>
            </a:r>
          </a:p>
        </p:txBody>
      </p:sp>
    </p:spTree>
    <p:extLst>
      <p:ext uri="{BB962C8B-B14F-4D97-AF65-F5344CB8AC3E}">
        <p14:creationId xmlns:p14="http://schemas.microsoft.com/office/powerpoint/2010/main" val="36908734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28" name="Picture 2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5" name="TextBox 1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9" name="Picture 8" descr="Thoreau.gi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1" y="2410078"/>
            <a:ext cx="2054066" cy="2532834"/>
          </a:xfrm>
          <a:prstGeom prst="rect">
            <a:avLst/>
          </a:prstGeom>
          <a:ln>
            <a:noFill/>
          </a:ln>
          <a:effectLst>
            <a:outerShdw blurRad="292100" dist="139700" dir="2700000" algn="tl" rotWithShape="0">
              <a:srgbClr val="333333">
                <a:alpha val="65000"/>
              </a:srgbClr>
            </a:outerShdw>
          </a:effectLst>
        </p:spPr>
      </p:pic>
      <p:grpSp>
        <p:nvGrpSpPr>
          <p:cNvPr id="10" name="Group 9"/>
          <p:cNvGrpSpPr/>
          <p:nvPr/>
        </p:nvGrpSpPr>
        <p:grpSpPr>
          <a:xfrm>
            <a:off x="3911927" y="3032087"/>
            <a:ext cx="3859213" cy="3018584"/>
            <a:chOff x="3911927" y="1355720"/>
            <a:chExt cx="3859213" cy="3018584"/>
          </a:xfrm>
        </p:grpSpPr>
        <p:grpSp>
          <p:nvGrpSpPr>
            <p:cNvPr id="11" name="Group 10"/>
            <p:cNvGrpSpPr/>
            <p:nvPr/>
          </p:nvGrpSpPr>
          <p:grpSpPr>
            <a:xfrm>
              <a:off x="3911927" y="1355720"/>
              <a:ext cx="3859213" cy="3018584"/>
              <a:chOff x="3911927" y="1355720"/>
              <a:chExt cx="3859213" cy="3018584"/>
            </a:xfrm>
          </p:grpSpPr>
          <p:sp>
            <p:nvSpPr>
              <p:cNvPr id="13" name="TextBox 10"/>
              <p:cNvSpPr txBox="1">
                <a:spLocks noChangeArrowheads="1"/>
              </p:cNvSpPr>
              <p:nvPr/>
            </p:nvSpPr>
            <p:spPr bwMode="auto">
              <a:xfrm>
                <a:off x="4811689" y="4097305"/>
                <a:ext cx="29594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ＭＳ Ｐゴシック" charset="0"/>
                  </a:defRPr>
                </a:lvl1pPr>
                <a:lvl2pPr marL="742950" indent="-285750" eaLnBrk="0" hangingPunct="0">
                  <a:defRPr>
                    <a:solidFill>
                      <a:schemeClr val="tx1"/>
                    </a:solidFill>
                    <a:latin typeface="Calibri" charset="0"/>
                    <a:ea typeface="ＭＳ Ｐゴシック" charset="0"/>
                  </a:defRPr>
                </a:lvl2pPr>
                <a:lvl3pPr marL="1143000" indent="-228600" eaLnBrk="0" hangingPunct="0">
                  <a:defRPr>
                    <a:solidFill>
                      <a:schemeClr val="tx1"/>
                    </a:solidFill>
                    <a:latin typeface="Calibri" charset="0"/>
                    <a:ea typeface="ＭＳ Ｐゴシック" charset="0"/>
                  </a:defRPr>
                </a:lvl3pPr>
                <a:lvl4pPr marL="1600200" indent="-228600" eaLnBrk="0" hangingPunct="0">
                  <a:defRPr>
                    <a:solidFill>
                      <a:schemeClr val="tx1"/>
                    </a:solidFill>
                    <a:latin typeface="Calibri" charset="0"/>
                    <a:ea typeface="ＭＳ Ｐゴシック" charset="0"/>
                  </a:defRPr>
                </a:lvl4pPr>
                <a:lvl5pPr marL="2057400" indent="-228600" eaLnBrk="0" hangingPunct="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1200" i="1" dirty="0">
                    <a:solidFill>
                      <a:srgbClr val="FFFFFF"/>
                    </a:solidFill>
                    <a:latin typeface="+mj-lt"/>
                  </a:rPr>
                  <a:t>2012. </a:t>
                </a:r>
                <a:r>
                  <a:rPr lang="en-US" sz="1200" i="1" dirty="0" err="1">
                    <a:solidFill>
                      <a:srgbClr val="FFFFFF"/>
                    </a:solidFill>
                    <a:latin typeface="+mj-lt"/>
                  </a:rPr>
                  <a:t>Primack</a:t>
                </a:r>
                <a:r>
                  <a:rPr lang="en-US" sz="1200" i="1" dirty="0">
                    <a:solidFill>
                      <a:srgbClr val="FFFFFF"/>
                    </a:solidFill>
                    <a:latin typeface="+mj-lt"/>
                  </a:rPr>
                  <a:t>, R. B, Miller-Rushing, A.J</a:t>
                </a:r>
              </a:p>
            </p:txBody>
          </p:sp>
          <p:grpSp>
            <p:nvGrpSpPr>
              <p:cNvPr id="14" name="Group 13"/>
              <p:cNvGrpSpPr/>
              <p:nvPr/>
            </p:nvGrpSpPr>
            <p:grpSpPr>
              <a:xfrm>
                <a:off x="3911927" y="1355720"/>
                <a:ext cx="3859213" cy="2562205"/>
                <a:chOff x="3908425" y="810935"/>
                <a:chExt cx="4572000" cy="3111500"/>
              </a:xfrm>
            </p:grpSpPr>
            <p:pic>
              <p:nvPicPr>
                <p:cNvPr id="16" name="Picture 7" descr="ffdate_thoreau_primack.tif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3908425" y="810935"/>
                  <a:ext cx="45720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8" descr="MCj0331278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89450" y="2203173"/>
                  <a:ext cx="6127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8" descr="MCj0331278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810500" y="3279498"/>
                  <a:ext cx="6127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p:cNvCxnSpPr/>
                <p:nvPr/>
              </p:nvCxnSpPr>
              <p:spPr>
                <a:xfrm>
                  <a:off x="5165725" y="2450823"/>
                  <a:ext cx="2601913" cy="8747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sp>
          <p:nvSpPr>
            <p:cNvPr id="12" name="TextBox 5"/>
            <p:cNvSpPr txBox="1">
              <a:spLocks noChangeArrowheads="1"/>
            </p:cNvSpPr>
            <p:nvPr/>
          </p:nvSpPr>
          <p:spPr bwMode="auto">
            <a:xfrm rot="786200">
              <a:off x="5843588" y="2857223"/>
              <a:ext cx="1057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ＭＳ Ｐゴシック" charset="0"/>
                </a:defRPr>
              </a:lvl1pPr>
              <a:lvl2pPr marL="742950" indent="-285750" eaLnBrk="0" hangingPunct="0">
                <a:defRPr>
                  <a:solidFill>
                    <a:schemeClr val="tx1"/>
                  </a:solidFill>
                  <a:latin typeface="Calibri" charset="0"/>
                  <a:ea typeface="ＭＳ Ｐゴシック" charset="0"/>
                </a:defRPr>
              </a:lvl2pPr>
              <a:lvl3pPr marL="1143000" indent="-228600" eaLnBrk="0" hangingPunct="0">
                <a:defRPr>
                  <a:solidFill>
                    <a:schemeClr val="tx1"/>
                  </a:solidFill>
                  <a:latin typeface="Calibri" charset="0"/>
                  <a:ea typeface="ＭＳ Ｐゴシック" charset="0"/>
                </a:defRPr>
              </a:lvl3pPr>
              <a:lvl4pPr marL="1600200" indent="-228600" eaLnBrk="0" hangingPunct="0">
                <a:defRPr>
                  <a:solidFill>
                    <a:schemeClr val="tx1"/>
                  </a:solidFill>
                  <a:latin typeface="Calibri" charset="0"/>
                  <a:ea typeface="ＭＳ Ｐゴシック" charset="0"/>
                </a:defRPr>
              </a:lvl4pPr>
              <a:lvl5pPr marL="2057400" indent="-228600" eaLnBrk="0" hangingPunct="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1200" dirty="0">
                  <a:solidFill>
                    <a:srgbClr val="FF0000"/>
                  </a:solidFill>
                </a:rPr>
                <a:t>7 day average</a:t>
              </a:r>
            </a:p>
          </p:txBody>
        </p:sp>
      </p:grpSp>
      <p:sp>
        <p:nvSpPr>
          <p:cNvPr id="20" name="TextBox 19"/>
          <p:cNvSpPr txBox="1"/>
          <p:nvPr/>
        </p:nvSpPr>
        <p:spPr>
          <a:xfrm>
            <a:off x="1016003" y="5059484"/>
            <a:ext cx="2048934" cy="307777"/>
          </a:xfrm>
          <a:prstGeom prst="rect">
            <a:avLst/>
          </a:prstGeom>
          <a:noFill/>
        </p:spPr>
        <p:txBody>
          <a:bodyPr wrap="square" rtlCol="0">
            <a:spAutoFit/>
          </a:bodyPr>
          <a:lstStyle/>
          <a:p>
            <a:pPr algn="ctr"/>
            <a:r>
              <a:rPr lang="en-US" sz="1400" dirty="0">
                <a:solidFill>
                  <a:schemeClr val="bg1"/>
                </a:solidFill>
                <a:latin typeface="+mj-lt"/>
              </a:rPr>
              <a:t>Henry David Thoreau</a:t>
            </a:r>
          </a:p>
        </p:txBody>
      </p:sp>
      <p:sp>
        <p:nvSpPr>
          <p:cNvPr id="24" name="Rectangle 23"/>
          <p:cNvSpPr/>
          <p:nvPr/>
        </p:nvSpPr>
        <p:spPr>
          <a:xfrm>
            <a:off x="115889" y="860119"/>
            <a:ext cx="8092716" cy="1077218"/>
          </a:xfrm>
          <a:prstGeom prst="rect">
            <a:avLst/>
          </a:prstGeom>
        </p:spPr>
        <p:txBody>
          <a:bodyPr wrap="square">
            <a:spAutoFit/>
          </a:bodyPr>
          <a:lstStyle/>
          <a:p>
            <a:r>
              <a:rPr lang="en-US" sz="3200" b="1" dirty="0">
                <a:solidFill>
                  <a:srgbClr val="73B63B"/>
                </a:solidFill>
                <a:latin typeface="Arial"/>
                <a:cs typeface="Century Gothic"/>
              </a:rPr>
              <a:t>The importance of observation and recordkeeping</a:t>
            </a:r>
          </a:p>
        </p:txBody>
      </p:sp>
    </p:spTree>
    <p:extLst>
      <p:ext uri="{BB962C8B-B14F-4D97-AF65-F5344CB8AC3E}">
        <p14:creationId xmlns:p14="http://schemas.microsoft.com/office/powerpoint/2010/main" val="6352288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 yard - Brook Lane.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6738" y="1748659"/>
            <a:ext cx="4155603" cy="3834898"/>
          </a:xfrm>
          <a:prstGeom prst="rect">
            <a:avLst/>
          </a:prstGeom>
        </p:spPr>
      </p:pic>
      <p:pic>
        <p:nvPicPr>
          <p:cNvPr id="27" name="Picture 26"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28" name="Picture 27"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5" name="TextBox 1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24" name="Rectangle 23"/>
          <p:cNvSpPr/>
          <p:nvPr/>
        </p:nvSpPr>
        <p:spPr>
          <a:xfrm>
            <a:off x="115889" y="775454"/>
            <a:ext cx="8092716" cy="1077218"/>
          </a:xfrm>
          <a:prstGeom prst="rect">
            <a:avLst/>
          </a:prstGeom>
        </p:spPr>
        <p:txBody>
          <a:bodyPr wrap="square">
            <a:spAutoFit/>
          </a:bodyPr>
          <a:lstStyle/>
          <a:p>
            <a:r>
              <a:rPr lang="en-US" sz="3200" b="1" dirty="0">
                <a:solidFill>
                  <a:srgbClr val="73B63B"/>
                </a:solidFill>
                <a:latin typeface="Arial"/>
                <a:cs typeface="Century Gothic"/>
              </a:rPr>
              <a:t>The importance of observation and recordkeeping</a:t>
            </a:r>
          </a:p>
        </p:txBody>
      </p:sp>
      <p:pic>
        <p:nvPicPr>
          <p:cNvPr id="4" name="Picture 3"/>
          <p:cNvPicPr>
            <a:picLocks noChangeAspect="1"/>
          </p:cNvPicPr>
          <p:nvPr/>
        </p:nvPicPr>
        <p:blipFill>
          <a:blip r:embed="rId6"/>
          <a:stretch>
            <a:fillRect/>
          </a:stretch>
        </p:blipFill>
        <p:spPr>
          <a:xfrm>
            <a:off x="362716" y="2214960"/>
            <a:ext cx="3058411" cy="4179828"/>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48224" y="3843868"/>
            <a:ext cx="3550024" cy="2743200"/>
          </a:xfrm>
          <a:prstGeom prst="rect">
            <a:avLst/>
          </a:prstGeom>
        </p:spPr>
      </p:pic>
      <p:pic>
        <p:nvPicPr>
          <p:cNvPr id="2" name="Picture 1" descr="Brad-grade school copy.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38064" y="3957548"/>
            <a:ext cx="1501135" cy="1898986"/>
          </a:xfrm>
          <a:prstGeom prst="rect">
            <a:avLst/>
          </a:prstGeom>
        </p:spPr>
      </p:pic>
      <p:pic>
        <p:nvPicPr>
          <p:cNvPr id="5" name="Picture 4" descr="bra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10370" y="5215466"/>
            <a:ext cx="1562101" cy="1371602"/>
          </a:xfrm>
          <a:prstGeom prst="rect">
            <a:avLst/>
          </a:prstGeom>
        </p:spPr>
      </p:pic>
    </p:spTree>
    <p:extLst>
      <p:ext uri="{BB962C8B-B14F-4D97-AF65-F5344CB8AC3E}">
        <p14:creationId xmlns:p14="http://schemas.microsoft.com/office/powerpoint/2010/main" val="2621594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28" name="Picture 2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26" name="Rectangle 25"/>
          <p:cNvSpPr/>
          <p:nvPr/>
        </p:nvSpPr>
        <p:spPr>
          <a:xfrm>
            <a:off x="115889" y="843186"/>
            <a:ext cx="8092716" cy="584776"/>
          </a:xfrm>
          <a:prstGeom prst="rect">
            <a:avLst/>
          </a:prstGeom>
        </p:spPr>
        <p:txBody>
          <a:bodyPr wrap="square">
            <a:spAutoFit/>
          </a:bodyPr>
          <a:lstStyle/>
          <a:p>
            <a:r>
              <a:rPr lang="en-US" sz="3200" b="1" dirty="0">
                <a:solidFill>
                  <a:srgbClr val="73B63B"/>
                </a:solidFill>
                <a:latin typeface="Arial"/>
                <a:cs typeface="Century Gothic"/>
              </a:rPr>
              <a:t>Citizen Science</a:t>
            </a:r>
          </a:p>
        </p:txBody>
      </p:sp>
      <p:sp>
        <p:nvSpPr>
          <p:cNvPr id="15" name="TextBox 1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2" name="TextBox 1"/>
          <p:cNvSpPr txBox="1"/>
          <p:nvPr/>
        </p:nvSpPr>
        <p:spPr>
          <a:xfrm>
            <a:off x="152404" y="1557873"/>
            <a:ext cx="8039268" cy="4708982"/>
          </a:xfrm>
          <a:prstGeom prst="rect">
            <a:avLst/>
          </a:prstGeom>
          <a:noFill/>
        </p:spPr>
        <p:txBody>
          <a:bodyPr wrap="square" rtlCol="0">
            <a:spAutoFit/>
          </a:bodyPr>
          <a:lstStyle/>
          <a:p>
            <a:pPr marL="457200" indent="-457200">
              <a:spcAft>
                <a:spcPts val="1200"/>
              </a:spcAft>
              <a:buFont typeface="Arial"/>
              <a:buChar char="•"/>
            </a:pPr>
            <a:r>
              <a:rPr lang="en-US" sz="2800" dirty="0">
                <a:solidFill>
                  <a:srgbClr val="FFFFFF"/>
                </a:solidFill>
                <a:latin typeface="+mj-lt"/>
              </a:rPr>
              <a:t>Working definition (Cornell Lab of Ornithology) </a:t>
            </a:r>
            <a:r>
              <a:rPr lang="en-US" sz="2800" i="1" dirty="0">
                <a:solidFill>
                  <a:srgbClr val="FFFFFF"/>
                </a:solidFill>
                <a:latin typeface="+mj-lt"/>
              </a:rPr>
              <a:t>“Projects in which volunteers partner with scientists to answer real-world questions.” </a:t>
            </a:r>
          </a:p>
          <a:p>
            <a:pPr marL="457200" indent="-457200">
              <a:spcAft>
                <a:spcPts val="1200"/>
              </a:spcAft>
              <a:buFont typeface="Arial"/>
              <a:buChar char="•"/>
            </a:pPr>
            <a:r>
              <a:rPr lang="en-US" sz="2800" dirty="0">
                <a:solidFill>
                  <a:srgbClr val="FFFFFF"/>
                </a:solidFill>
                <a:latin typeface="+mj-lt"/>
              </a:rPr>
              <a:t>Can involve one person or millions. Public involvement is typically in data collection, analysis, or reporting.</a:t>
            </a:r>
          </a:p>
          <a:p>
            <a:pPr marL="457200" indent="-457200">
              <a:spcAft>
                <a:spcPts val="1200"/>
              </a:spcAft>
              <a:buFont typeface="Arial"/>
              <a:buChar char="•"/>
            </a:pPr>
            <a:r>
              <a:rPr lang="en-US" sz="2800" dirty="0">
                <a:solidFill>
                  <a:srgbClr val="FFFFFF"/>
                </a:solidFill>
                <a:latin typeface="+mj-lt"/>
              </a:rPr>
              <a:t>Allow for investigations at continental and global scales and across decades leading to discoveries that single scientists could never achieve on their own.</a:t>
            </a:r>
          </a:p>
        </p:txBody>
      </p:sp>
    </p:spTree>
    <p:extLst>
      <p:ext uri="{BB962C8B-B14F-4D97-AF65-F5344CB8AC3E}">
        <p14:creationId xmlns:p14="http://schemas.microsoft.com/office/powerpoint/2010/main" val="39154069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26280" y="1836396"/>
            <a:ext cx="1628974" cy="2450364"/>
          </a:xfrm>
          <a:prstGeom prst="rect">
            <a:avLst/>
          </a:prstGeom>
        </p:spPr>
      </p:pic>
      <p:pic>
        <p:nvPicPr>
          <p:cNvPr id="10" name="Picture 9"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1" name="Picture 10"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9" name="Rectangle 8"/>
          <p:cNvSpPr/>
          <p:nvPr/>
        </p:nvSpPr>
        <p:spPr>
          <a:xfrm>
            <a:off x="54930" y="775454"/>
            <a:ext cx="3125775" cy="584776"/>
          </a:xfrm>
          <a:prstGeom prst="rect">
            <a:avLst/>
          </a:prstGeom>
        </p:spPr>
        <p:txBody>
          <a:bodyPr wrap="none">
            <a:spAutoFit/>
          </a:bodyPr>
          <a:lstStyle/>
          <a:p>
            <a:r>
              <a:rPr lang="en-US" sz="3200" b="1" dirty="0">
                <a:solidFill>
                  <a:srgbClr val="73B63B"/>
                </a:solidFill>
                <a:latin typeface="Arial"/>
                <a:cs typeface="Century Gothic"/>
              </a:rPr>
              <a:t>Journaling tips</a:t>
            </a:r>
          </a:p>
        </p:txBody>
      </p:sp>
      <p:sp>
        <p:nvSpPr>
          <p:cNvPr id="13" name="TextBox 12"/>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9322" y="1836396"/>
            <a:ext cx="1685414" cy="2279239"/>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4282" y="4466262"/>
            <a:ext cx="1385614" cy="1849866"/>
          </a:xfrm>
          <a:prstGeom prst="rect">
            <a:avLst/>
          </a:prstGeom>
        </p:spPr>
      </p:pic>
      <p:pic>
        <p:nvPicPr>
          <p:cNvPr id="17" name="Picture 1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8533" y="4466262"/>
            <a:ext cx="2362646" cy="1834989"/>
          </a:xfrm>
          <a:prstGeom prst="rect">
            <a:avLst/>
          </a:prstGeom>
        </p:spPr>
      </p:pic>
      <p:pic>
        <p:nvPicPr>
          <p:cNvPr id="16" name="Picture 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15624" y="2495956"/>
            <a:ext cx="1561128" cy="1038860"/>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30514" y="3858665"/>
            <a:ext cx="2541886" cy="1906415"/>
          </a:xfrm>
          <a:prstGeom prst="rect">
            <a:avLst/>
          </a:prstGeom>
        </p:spPr>
      </p:pic>
    </p:spTree>
    <p:extLst>
      <p:ext uri="{BB962C8B-B14F-4D97-AF65-F5344CB8AC3E}">
        <p14:creationId xmlns:p14="http://schemas.microsoft.com/office/powerpoint/2010/main" val="30891597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998586"/>
            <a:ext cx="7954718" cy="3262432"/>
          </a:xfrm>
          <a:prstGeom prst="rect">
            <a:avLst/>
          </a:prstGeom>
          <a:noFill/>
        </p:spPr>
        <p:txBody>
          <a:bodyPr wrap="square">
            <a:spAutoFit/>
          </a:bodyPr>
          <a:lstStyle/>
          <a:p>
            <a:r>
              <a:rPr lang="en-US" sz="3200" b="1" dirty="0">
                <a:solidFill>
                  <a:srgbClr val="73B63B"/>
                </a:solidFill>
                <a:latin typeface="Arial"/>
                <a:cs typeface="Century Gothic"/>
              </a:rPr>
              <a:t>Agenda</a:t>
            </a:r>
          </a:p>
          <a:p>
            <a:endParaRPr lang="en-US" sz="3200" b="1" dirty="0">
              <a:solidFill>
                <a:srgbClr val="73B63B"/>
              </a:solidFill>
              <a:latin typeface="Arial"/>
            </a:endParaRPr>
          </a:p>
          <a:p>
            <a:pPr marL="457200" lvl="0" indent="-457200">
              <a:spcAft>
                <a:spcPts val="1200"/>
              </a:spcAft>
              <a:buFont typeface="Arial"/>
              <a:buChar char="•"/>
            </a:pPr>
            <a:r>
              <a:rPr lang="en-US" sz="2800" dirty="0" smtClean="0">
                <a:solidFill>
                  <a:schemeClr val="bg1"/>
                </a:solidFill>
                <a:latin typeface="Arial"/>
              </a:rPr>
              <a:t>Overview</a:t>
            </a:r>
          </a:p>
          <a:p>
            <a:pPr marL="457200" lvl="0" indent="-457200">
              <a:spcAft>
                <a:spcPts val="1200"/>
              </a:spcAft>
              <a:buFont typeface="Arial"/>
              <a:buChar char="•"/>
            </a:pPr>
            <a:r>
              <a:rPr lang="en-US" sz="2800" dirty="0" smtClean="0">
                <a:solidFill>
                  <a:schemeClr val="bg1"/>
                </a:solidFill>
                <a:latin typeface="Arial"/>
              </a:rPr>
              <a:t>Hands-on Tree Spotting (weather permitting)</a:t>
            </a:r>
            <a:endParaRPr lang="en-US" sz="2800" dirty="0">
              <a:solidFill>
                <a:schemeClr val="bg1"/>
              </a:solidFill>
              <a:latin typeface="Arial"/>
            </a:endParaRPr>
          </a:p>
          <a:p>
            <a:pPr marL="457200" lvl="0" indent="-457200">
              <a:spcAft>
                <a:spcPts val="1200"/>
              </a:spcAft>
              <a:buFont typeface="Arial"/>
              <a:buChar char="•"/>
            </a:pPr>
            <a:r>
              <a:rPr lang="en-US" sz="2800" dirty="0">
                <a:solidFill>
                  <a:schemeClr val="bg1"/>
                </a:solidFill>
                <a:latin typeface="Arial"/>
              </a:rPr>
              <a:t>The ABCs of Tree Spotting</a:t>
            </a:r>
          </a:p>
          <a:p>
            <a:pPr marL="457200" lvl="0" indent="-457200">
              <a:spcAft>
                <a:spcPts val="1200"/>
              </a:spcAft>
              <a:buFont typeface="Arial"/>
              <a:buChar char="•"/>
            </a:pPr>
            <a:r>
              <a:rPr lang="en-US" sz="2800" dirty="0">
                <a:solidFill>
                  <a:schemeClr val="bg1"/>
                </a:solidFill>
                <a:latin typeface="Arial"/>
              </a:rPr>
              <a:t>Wrap Up</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0126" y="98225"/>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1333" y="101731"/>
            <a:ext cx="1165673" cy="493776"/>
          </a:xfrm>
          <a:prstGeom prst="rect">
            <a:avLst/>
          </a:prstGeom>
          <a:solidFill>
            <a:schemeClr val="bg1"/>
          </a:solidFill>
          <a:ln>
            <a:noFill/>
          </a:ln>
        </p:spPr>
      </p:pic>
      <p:sp>
        <p:nvSpPr>
          <p:cNvPr id="3" name="TextBox 2"/>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29382826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1" name="Picture 10"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9" name="Rectangle 8"/>
          <p:cNvSpPr/>
          <p:nvPr/>
        </p:nvSpPr>
        <p:spPr>
          <a:xfrm>
            <a:off x="54930" y="775454"/>
            <a:ext cx="7323038" cy="584776"/>
          </a:xfrm>
          <a:prstGeom prst="rect">
            <a:avLst/>
          </a:prstGeom>
        </p:spPr>
        <p:txBody>
          <a:bodyPr wrap="none">
            <a:spAutoFit/>
          </a:bodyPr>
          <a:lstStyle/>
          <a:p>
            <a:r>
              <a:rPr lang="en-US" sz="3200" b="1" dirty="0">
                <a:solidFill>
                  <a:srgbClr val="73B63B"/>
                </a:solidFill>
                <a:latin typeface="Arial"/>
                <a:cs typeface="Century Gothic"/>
              </a:rPr>
              <a:t>Exercise: Meet a fellow Tree Spotter!</a:t>
            </a:r>
          </a:p>
        </p:txBody>
      </p:sp>
      <p:sp>
        <p:nvSpPr>
          <p:cNvPr id="2" name="TextBox 1"/>
          <p:cNvSpPr txBox="1"/>
          <p:nvPr/>
        </p:nvSpPr>
        <p:spPr>
          <a:xfrm>
            <a:off x="101622" y="1490148"/>
            <a:ext cx="8005384" cy="4985981"/>
          </a:xfrm>
          <a:prstGeom prst="rect">
            <a:avLst/>
          </a:prstGeom>
          <a:noFill/>
        </p:spPr>
        <p:txBody>
          <a:bodyPr wrap="square" rtlCol="0">
            <a:spAutoFit/>
          </a:bodyPr>
          <a:lstStyle/>
          <a:p>
            <a:pPr marL="457200" indent="-457200">
              <a:buFont typeface="Arial"/>
              <a:buChar char="•"/>
            </a:pPr>
            <a:r>
              <a:rPr lang="en-US" sz="2800" b="1" dirty="0">
                <a:solidFill>
                  <a:srgbClr val="FFFFFF"/>
                </a:solidFill>
                <a:latin typeface="+mj-lt"/>
              </a:rPr>
              <a:t>Overview</a:t>
            </a:r>
            <a:endParaRPr lang="en-US" sz="2800" dirty="0">
              <a:solidFill>
                <a:srgbClr val="FFFFFF"/>
              </a:solidFill>
              <a:latin typeface="+mj-lt"/>
            </a:endParaRPr>
          </a:p>
          <a:p>
            <a:pPr marL="457200"/>
            <a:r>
              <a:rPr lang="en-US" dirty="0">
                <a:solidFill>
                  <a:srgbClr val="FFFFFF"/>
                </a:solidFill>
                <a:latin typeface="+mj-lt"/>
              </a:rPr>
              <a:t>Pair up with someone you don’t know. </a:t>
            </a:r>
            <a:r>
              <a:rPr lang="en-US" b="1" dirty="0">
                <a:solidFill>
                  <a:schemeClr val="bg1"/>
                </a:solidFill>
                <a:latin typeface="+mj-lt"/>
              </a:rPr>
              <a:t>Each person should be prepared to listen and to take notes</a:t>
            </a:r>
            <a:r>
              <a:rPr lang="en-US" dirty="0">
                <a:solidFill>
                  <a:srgbClr val="FFFFFF"/>
                </a:solidFill>
                <a:latin typeface="+mj-lt"/>
              </a:rPr>
              <a:t>. </a:t>
            </a:r>
            <a:r>
              <a:rPr lang="en-US" dirty="0">
                <a:solidFill>
                  <a:schemeClr val="bg1"/>
                </a:solidFill>
                <a:latin typeface="+mj-lt"/>
              </a:rPr>
              <a:t>You will be interviewing each other in Part A and introducing the person you interviewed to the entire group in Part B.</a:t>
            </a:r>
          </a:p>
          <a:p>
            <a:r>
              <a:rPr lang="en-US" dirty="0">
                <a:solidFill>
                  <a:srgbClr val="FFFFFF"/>
                </a:solidFill>
                <a:latin typeface="+mj-lt"/>
              </a:rPr>
              <a:t> </a:t>
            </a:r>
          </a:p>
          <a:p>
            <a:pPr marL="457200" indent="-457200">
              <a:buFont typeface="Arial"/>
              <a:buChar char="•"/>
            </a:pPr>
            <a:r>
              <a:rPr lang="en-US" sz="2800" b="1" dirty="0">
                <a:solidFill>
                  <a:srgbClr val="FFFFFF"/>
                </a:solidFill>
                <a:latin typeface="+mj-lt"/>
              </a:rPr>
              <a:t>Part A</a:t>
            </a:r>
            <a:endParaRPr lang="en-US" sz="2800" dirty="0">
              <a:solidFill>
                <a:srgbClr val="FFFFFF"/>
              </a:solidFill>
              <a:latin typeface="+mj-lt"/>
            </a:endParaRPr>
          </a:p>
          <a:p>
            <a:pPr marL="457200"/>
            <a:r>
              <a:rPr lang="en-US" dirty="0">
                <a:solidFill>
                  <a:srgbClr val="FFFFFF"/>
                </a:solidFill>
                <a:latin typeface="+mj-lt"/>
              </a:rPr>
              <a:t>You have </a:t>
            </a:r>
            <a:r>
              <a:rPr lang="en-US" dirty="0">
                <a:solidFill>
                  <a:srgbClr val="FFFF00"/>
                </a:solidFill>
                <a:latin typeface="+mj-lt"/>
              </a:rPr>
              <a:t>90 seconds </a:t>
            </a:r>
            <a:r>
              <a:rPr lang="en-US" dirty="0">
                <a:solidFill>
                  <a:srgbClr val="FFFFFF"/>
                </a:solidFill>
                <a:latin typeface="+mj-lt"/>
              </a:rPr>
              <a:t>each to interview each other, using the questions on the next slide as your guide. At the end of 90 seconds, I will say </a:t>
            </a:r>
            <a:r>
              <a:rPr lang="en-US" dirty="0">
                <a:solidFill>
                  <a:srgbClr val="FFFF00"/>
                </a:solidFill>
                <a:latin typeface="+mj-lt"/>
              </a:rPr>
              <a:t>SWITCH</a:t>
            </a:r>
            <a:r>
              <a:rPr lang="en-US" dirty="0">
                <a:solidFill>
                  <a:srgbClr val="FFFFFF"/>
                </a:solidFill>
                <a:latin typeface="+mj-lt"/>
              </a:rPr>
              <a:t> – and if you haven’t switched already, you know what to do </a:t>
            </a:r>
            <a:r>
              <a:rPr lang="en-US" dirty="0">
                <a:solidFill>
                  <a:srgbClr val="FFFFFF"/>
                </a:solidFill>
                <a:latin typeface="+mj-lt"/>
                <a:sym typeface="Wingdings"/>
              </a:rPr>
              <a:t></a:t>
            </a:r>
            <a:endParaRPr lang="en-US" dirty="0">
              <a:solidFill>
                <a:srgbClr val="FFFFFF"/>
              </a:solidFill>
              <a:latin typeface="+mj-lt"/>
            </a:endParaRPr>
          </a:p>
          <a:p>
            <a:endParaRPr lang="en-US" dirty="0">
              <a:solidFill>
                <a:srgbClr val="FFFFFF"/>
              </a:solidFill>
              <a:latin typeface="+mj-lt"/>
            </a:endParaRPr>
          </a:p>
          <a:p>
            <a:pPr marL="457200"/>
            <a:r>
              <a:rPr lang="en-US" dirty="0">
                <a:solidFill>
                  <a:srgbClr val="FF0000"/>
                </a:solidFill>
                <a:latin typeface="+mj-lt"/>
              </a:rPr>
              <a:t>At the end of three minutes total I’ll say STOP</a:t>
            </a:r>
            <a:r>
              <a:rPr lang="en-US" dirty="0">
                <a:solidFill>
                  <a:srgbClr val="FFFFFF"/>
                </a:solidFill>
                <a:latin typeface="+mj-lt"/>
              </a:rPr>
              <a:t>. That’s the end of Part A.</a:t>
            </a:r>
          </a:p>
          <a:p>
            <a:r>
              <a:rPr lang="en-US" dirty="0">
                <a:solidFill>
                  <a:srgbClr val="FFFFFF"/>
                </a:solidFill>
                <a:latin typeface="+mj-lt"/>
              </a:rPr>
              <a:t> </a:t>
            </a:r>
          </a:p>
          <a:p>
            <a:pPr marL="457200" indent="-457200">
              <a:buFont typeface="Arial"/>
              <a:buChar char="•"/>
            </a:pPr>
            <a:r>
              <a:rPr lang="en-US" sz="2800" b="1" dirty="0">
                <a:solidFill>
                  <a:srgbClr val="FFFFFF"/>
                </a:solidFill>
                <a:latin typeface="+mj-lt"/>
              </a:rPr>
              <a:t>Part B</a:t>
            </a:r>
            <a:endParaRPr lang="en-US" sz="2800" dirty="0">
              <a:solidFill>
                <a:srgbClr val="FFFFFF"/>
              </a:solidFill>
              <a:latin typeface="+mj-lt"/>
            </a:endParaRPr>
          </a:p>
          <a:p>
            <a:pPr marL="457200"/>
            <a:r>
              <a:rPr lang="en-US" dirty="0">
                <a:solidFill>
                  <a:srgbClr val="FFFFFF"/>
                </a:solidFill>
                <a:latin typeface="+mj-lt"/>
              </a:rPr>
              <a:t>We will go around the room and each person will introduce the person he or she interviewed to the whole group. </a:t>
            </a:r>
          </a:p>
        </p:txBody>
      </p:sp>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17652539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1" name="Picture 10"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9" name="Rectangle 8"/>
          <p:cNvSpPr/>
          <p:nvPr/>
        </p:nvSpPr>
        <p:spPr>
          <a:xfrm>
            <a:off x="54930" y="775454"/>
            <a:ext cx="7323038" cy="584776"/>
          </a:xfrm>
          <a:prstGeom prst="rect">
            <a:avLst/>
          </a:prstGeom>
        </p:spPr>
        <p:txBody>
          <a:bodyPr wrap="none">
            <a:spAutoFit/>
          </a:bodyPr>
          <a:lstStyle/>
          <a:p>
            <a:r>
              <a:rPr lang="en-US" sz="3200" b="1" dirty="0">
                <a:solidFill>
                  <a:srgbClr val="73B63B"/>
                </a:solidFill>
                <a:latin typeface="Arial"/>
                <a:cs typeface="Century Gothic"/>
              </a:rPr>
              <a:t>Exercise: Meet a fellow Tree Spotter!</a:t>
            </a:r>
          </a:p>
        </p:txBody>
      </p:sp>
      <p:sp>
        <p:nvSpPr>
          <p:cNvPr id="2" name="TextBox 1"/>
          <p:cNvSpPr txBox="1"/>
          <p:nvPr/>
        </p:nvSpPr>
        <p:spPr>
          <a:xfrm>
            <a:off x="101622" y="1490148"/>
            <a:ext cx="8127978" cy="2754600"/>
          </a:xfrm>
          <a:prstGeom prst="rect">
            <a:avLst/>
          </a:prstGeom>
          <a:noFill/>
        </p:spPr>
        <p:txBody>
          <a:bodyPr wrap="square" rtlCol="0">
            <a:spAutoFit/>
          </a:bodyPr>
          <a:lstStyle/>
          <a:p>
            <a:pPr>
              <a:spcAft>
                <a:spcPts val="600"/>
              </a:spcAft>
            </a:pPr>
            <a:r>
              <a:rPr lang="en-US" sz="2800" b="1" dirty="0">
                <a:solidFill>
                  <a:schemeClr val="bg1"/>
                </a:solidFill>
                <a:latin typeface="+mj-lt"/>
                <a:ea typeface="ＭＳ 明朝"/>
              </a:rPr>
              <a:t>	Interview Questions</a:t>
            </a:r>
          </a:p>
          <a:p>
            <a:pPr marL="971550" lvl="1" indent="-514350">
              <a:spcAft>
                <a:spcPts val="600"/>
              </a:spcAft>
              <a:buFont typeface="+mj-lt"/>
              <a:buAutoNum type="arabicPeriod"/>
            </a:pPr>
            <a:r>
              <a:rPr lang="en-US" sz="2400" dirty="0">
                <a:solidFill>
                  <a:schemeClr val="bg1"/>
                </a:solidFill>
                <a:latin typeface="+mj-lt"/>
                <a:ea typeface="ＭＳ 明朝"/>
              </a:rPr>
              <a:t>What is your name?</a:t>
            </a:r>
          </a:p>
          <a:p>
            <a:pPr marL="971550" lvl="1" indent="-514350">
              <a:spcAft>
                <a:spcPts val="600"/>
              </a:spcAft>
              <a:buFont typeface="+mj-lt"/>
              <a:buAutoNum type="arabicPeriod"/>
            </a:pPr>
            <a:r>
              <a:rPr lang="en-US" sz="2400" dirty="0">
                <a:solidFill>
                  <a:schemeClr val="bg1"/>
                </a:solidFill>
                <a:latin typeface="+mj-lt"/>
                <a:ea typeface="ＭＳ 明朝"/>
              </a:rPr>
              <a:t>Where do you live?</a:t>
            </a:r>
          </a:p>
          <a:p>
            <a:pPr marL="971550" lvl="1" indent="-514350">
              <a:spcAft>
                <a:spcPts val="600"/>
              </a:spcAft>
              <a:buFont typeface="+mj-lt"/>
              <a:buAutoNum type="arabicPeriod"/>
            </a:pPr>
            <a:r>
              <a:rPr lang="en-US" sz="2400" dirty="0">
                <a:solidFill>
                  <a:schemeClr val="bg1"/>
                </a:solidFill>
                <a:latin typeface="+mj-lt"/>
                <a:ea typeface="ＭＳ 明朝"/>
              </a:rPr>
              <a:t>How long have you lived there?</a:t>
            </a:r>
          </a:p>
          <a:p>
            <a:pPr marL="971550" lvl="1" indent="-514350">
              <a:spcAft>
                <a:spcPts val="600"/>
              </a:spcAft>
              <a:buFont typeface="+mj-lt"/>
              <a:buAutoNum type="arabicPeriod"/>
            </a:pPr>
            <a:r>
              <a:rPr lang="en-US" sz="2400" dirty="0">
                <a:solidFill>
                  <a:schemeClr val="bg1"/>
                </a:solidFill>
                <a:latin typeface="+mj-lt"/>
                <a:ea typeface="ＭＳ 明朝"/>
              </a:rPr>
              <a:t>What is your favorite outdoor place and why?</a:t>
            </a:r>
          </a:p>
          <a:p>
            <a:pPr marL="971550" lvl="1" indent="-514350">
              <a:spcAft>
                <a:spcPts val="600"/>
              </a:spcAft>
              <a:buFont typeface="+mj-lt"/>
              <a:buAutoNum type="arabicPeriod"/>
            </a:pPr>
            <a:r>
              <a:rPr lang="en-US" sz="2400" dirty="0">
                <a:solidFill>
                  <a:schemeClr val="bg1"/>
                </a:solidFill>
                <a:latin typeface="+mj-lt"/>
                <a:ea typeface="ＭＳ 明朝"/>
              </a:rPr>
              <a:t>What aspect of Tree Spotting appeals to you most? </a:t>
            </a:r>
          </a:p>
        </p:txBody>
      </p:sp>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391304163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8998" y="5529616"/>
            <a:ext cx="7716353" cy="1107996"/>
          </a:xfrm>
          <a:prstGeom prst="rect">
            <a:avLst/>
          </a:prstGeom>
          <a:noFill/>
        </p:spPr>
        <p:txBody>
          <a:bodyPr wrap="square">
            <a:spAutoFit/>
          </a:bodyPr>
          <a:lstStyle/>
          <a:p>
            <a:pPr algn="ctr"/>
            <a:r>
              <a:rPr lang="en-US" sz="6600" dirty="0" smtClean="0">
                <a:solidFill>
                  <a:srgbClr val="88BC4F"/>
                </a:solidFill>
                <a:latin typeface="Century Gothic"/>
                <a:cs typeface="Century Gothic"/>
              </a:rPr>
              <a:t>5 minutes</a:t>
            </a:r>
            <a:endParaRPr lang="en-US" sz="6600" dirty="0">
              <a:solidFill>
                <a:srgbClr val="88BC4F"/>
              </a:solidFill>
              <a:latin typeface="Century Gothic"/>
              <a:cs typeface="Century Gothic"/>
            </a:endParaRPr>
          </a:p>
        </p:txBody>
      </p:sp>
      <p:pic>
        <p:nvPicPr>
          <p:cNvPr id="6" name="Picture 5" descr="break.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64267" y="1025337"/>
            <a:ext cx="4431921" cy="4442918"/>
          </a:xfrm>
          <a:prstGeom prst="rect">
            <a:avLst/>
          </a:prstGeom>
        </p:spPr>
      </p:pic>
      <p:pic>
        <p:nvPicPr>
          <p:cNvPr id="8" name="Picture 7"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9" name="Picture 8"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38898426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998586"/>
            <a:ext cx="7954718" cy="1077218"/>
          </a:xfrm>
          <a:prstGeom prst="rect">
            <a:avLst/>
          </a:prstGeom>
          <a:noFill/>
        </p:spPr>
        <p:txBody>
          <a:bodyPr wrap="square">
            <a:spAutoFit/>
          </a:bodyPr>
          <a:lstStyle/>
          <a:p>
            <a:r>
              <a:rPr lang="en-US" sz="3200" dirty="0">
                <a:solidFill>
                  <a:srgbClr val="88BC4F"/>
                </a:solidFill>
                <a:latin typeface="Arial"/>
              </a:rPr>
              <a:t>Hands-on Tree </a:t>
            </a:r>
            <a:r>
              <a:rPr lang="en-US" sz="3200" dirty="0" smtClean="0">
                <a:solidFill>
                  <a:srgbClr val="88BC4F"/>
                </a:solidFill>
                <a:latin typeface="Arial"/>
              </a:rPr>
              <a:t>Spotting</a:t>
            </a:r>
            <a:endParaRPr lang="en-US" sz="3200" b="1" dirty="0">
              <a:solidFill>
                <a:srgbClr val="88BC4F"/>
              </a:solidFill>
              <a:latin typeface="Arial"/>
              <a:cs typeface="Century Gothic"/>
            </a:endParaRPr>
          </a:p>
          <a:p>
            <a:endParaRPr lang="en-US" sz="3200" b="1" dirty="0">
              <a:solidFill>
                <a:srgbClr val="73B63B"/>
              </a:solidFill>
              <a:latin typeface="Arial"/>
            </a:endParaRP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0126" y="98225"/>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1333" y="101731"/>
            <a:ext cx="1165673" cy="493776"/>
          </a:xfrm>
          <a:prstGeom prst="rect">
            <a:avLst/>
          </a:prstGeom>
          <a:solidFill>
            <a:schemeClr val="bg1"/>
          </a:solidFill>
          <a:ln>
            <a:noFill/>
          </a:ln>
        </p:spPr>
      </p:pic>
      <p:sp>
        <p:nvSpPr>
          <p:cNvPr id="3" name="TextBox 2"/>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7" name="Picture 6" descr="Linden grove 22-APR-2016.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7949" y="1856266"/>
            <a:ext cx="6830444" cy="4553629"/>
          </a:xfrm>
          <a:prstGeom prst="rect">
            <a:avLst/>
          </a:prstGeom>
        </p:spPr>
      </p:pic>
    </p:spTree>
    <p:extLst>
      <p:ext uri="{BB962C8B-B14F-4D97-AF65-F5344CB8AC3E}">
        <p14:creationId xmlns:p14="http://schemas.microsoft.com/office/powerpoint/2010/main" val="3741173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9" name="Picture 8"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10" name="Rectangle 9"/>
          <p:cNvSpPr/>
          <p:nvPr/>
        </p:nvSpPr>
        <p:spPr>
          <a:xfrm>
            <a:off x="152288" y="998586"/>
            <a:ext cx="7954718" cy="5386090"/>
          </a:xfrm>
          <a:prstGeom prst="rect">
            <a:avLst/>
          </a:prstGeom>
          <a:noFill/>
        </p:spPr>
        <p:txBody>
          <a:bodyPr wrap="square">
            <a:spAutoFit/>
          </a:bodyPr>
          <a:lstStyle/>
          <a:p>
            <a:r>
              <a:rPr lang="en-US" sz="3200" b="1" dirty="0">
                <a:solidFill>
                  <a:srgbClr val="73B63B"/>
                </a:solidFill>
                <a:latin typeface="Arial"/>
                <a:cs typeface="Century Gothic"/>
              </a:rPr>
              <a:t>The ABCs of Tree Spotting</a:t>
            </a:r>
          </a:p>
          <a:p>
            <a:endParaRPr lang="en-US" sz="2800" dirty="0">
              <a:solidFill>
                <a:schemeClr val="bg1"/>
              </a:solidFill>
              <a:latin typeface="Arial"/>
            </a:endParaRPr>
          </a:p>
          <a:p>
            <a:pPr marL="457200" lvl="0" indent="-457200">
              <a:spcAft>
                <a:spcPts val="1200"/>
              </a:spcAft>
              <a:buFont typeface="Arial"/>
              <a:buChar char="•"/>
            </a:pPr>
            <a:r>
              <a:rPr lang="en-US" sz="2800" dirty="0">
                <a:solidFill>
                  <a:schemeClr val="bg1"/>
                </a:solidFill>
                <a:latin typeface="Arial"/>
              </a:rPr>
              <a:t>Navigating our digital resources </a:t>
            </a:r>
          </a:p>
          <a:p>
            <a:pPr marL="457200" lvl="0" indent="-457200">
              <a:spcAft>
                <a:spcPts val="1200"/>
              </a:spcAft>
              <a:buFont typeface="Arial"/>
              <a:buChar char="•"/>
            </a:pPr>
            <a:r>
              <a:rPr lang="en-US" sz="2800" dirty="0">
                <a:solidFill>
                  <a:schemeClr val="bg1"/>
                </a:solidFill>
                <a:latin typeface="Arial"/>
              </a:rPr>
              <a:t>Overview of Nature’s Notebook</a:t>
            </a:r>
          </a:p>
          <a:p>
            <a:pPr marL="457200" lvl="0" indent="-457200">
              <a:spcAft>
                <a:spcPts val="1200"/>
              </a:spcAft>
              <a:buFont typeface="Arial"/>
              <a:buChar char="•"/>
            </a:pPr>
            <a:r>
              <a:rPr lang="en-US" sz="2800" dirty="0">
                <a:solidFill>
                  <a:schemeClr val="bg1"/>
                </a:solidFill>
                <a:latin typeface="Arial"/>
              </a:rPr>
              <a:t>Understanding phenophase definitions</a:t>
            </a:r>
          </a:p>
          <a:p>
            <a:pPr marL="457200" lvl="0" indent="-457200">
              <a:spcAft>
                <a:spcPts val="1200"/>
              </a:spcAft>
              <a:buFont typeface="Arial"/>
              <a:buChar char="•"/>
            </a:pPr>
            <a:r>
              <a:rPr lang="en-US" sz="2800" dirty="0">
                <a:solidFill>
                  <a:schemeClr val="bg1"/>
                </a:solidFill>
                <a:latin typeface="Arial"/>
              </a:rPr>
              <a:t>Observing and recording your observations</a:t>
            </a:r>
          </a:p>
          <a:p>
            <a:pPr marL="457200" indent="-457200">
              <a:spcAft>
                <a:spcPts val="1200"/>
              </a:spcAft>
              <a:buFont typeface="Arial"/>
              <a:buChar char="•"/>
            </a:pPr>
            <a:r>
              <a:rPr lang="en-US" sz="2800" dirty="0">
                <a:solidFill>
                  <a:schemeClr val="bg1"/>
                </a:solidFill>
                <a:latin typeface="Arial"/>
              </a:rPr>
              <a:t>Entering your observations into Nature’s Notebook</a:t>
            </a:r>
          </a:p>
          <a:p>
            <a:pPr marL="457200" indent="-457200">
              <a:spcAft>
                <a:spcPts val="1200"/>
              </a:spcAft>
              <a:buFont typeface="Arial"/>
              <a:buChar char="•"/>
            </a:pPr>
            <a:r>
              <a:rPr lang="en-US" sz="2800" dirty="0">
                <a:solidFill>
                  <a:schemeClr val="bg1"/>
                </a:solidFill>
                <a:latin typeface="Arial"/>
              </a:rPr>
              <a:t>Getting data out of Nature’s Notebook</a:t>
            </a:r>
          </a:p>
          <a:p>
            <a:pPr marL="457200" lvl="0" indent="-457200">
              <a:spcAft>
                <a:spcPts val="1200"/>
              </a:spcAft>
              <a:buFont typeface="Arial"/>
              <a:buChar char="•"/>
            </a:pPr>
            <a:endParaRPr lang="en-US" sz="2800" dirty="0">
              <a:solidFill>
                <a:schemeClr val="bg1"/>
              </a:solidFill>
              <a:latin typeface="Arial"/>
            </a:endParaRPr>
          </a:p>
        </p:txBody>
      </p:sp>
    </p:spTree>
    <p:extLst>
      <p:ext uri="{BB962C8B-B14F-4D97-AF65-F5344CB8AC3E}">
        <p14:creationId xmlns:p14="http://schemas.microsoft.com/office/powerpoint/2010/main" val="16659416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9" name="Picture 8"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10" name="Rectangle 9"/>
          <p:cNvSpPr/>
          <p:nvPr/>
        </p:nvSpPr>
        <p:spPr>
          <a:xfrm>
            <a:off x="152288" y="998586"/>
            <a:ext cx="7954718" cy="1015663"/>
          </a:xfrm>
          <a:prstGeom prst="rect">
            <a:avLst/>
          </a:prstGeom>
          <a:noFill/>
        </p:spPr>
        <p:txBody>
          <a:bodyPr wrap="square">
            <a:spAutoFit/>
          </a:bodyPr>
          <a:lstStyle/>
          <a:p>
            <a:r>
              <a:rPr lang="en-US" sz="3200" b="1" dirty="0">
                <a:solidFill>
                  <a:srgbClr val="73B63B"/>
                </a:solidFill>
                <a:latin typeface="Arial"/>
                <a:cs typeface="Century Gothic"/>
              </a:rPr>
              <a:t>Navigating our digital resources</a:t>
            </a:r>
          </a:p>
          <a:p>
            <a:pPr lvl="0">
              <a:spcAft>
                <a:spcPts val="1200"/>
              </a:spcAft>
            </a:pPr>
            <a:endParaRPr lang="en-US" sz="2800" dirty="0">
              <a:solidFill>
                <a:schemeClr val="bg1"/>
              </a:solidFill>
              <a:latin typeface="Arial"/>
            </a:endParaRPr>
          </a:p>
        </p:txBody>
      </p:sp>
      <p:sp>
        <p:nvSpPr>
          <p:cNvPr id="3" name="TextBox 2"/>
          <p:cNvSpPr txBox="1"/>
          <p:nvPr/>
        </p:nvSpPr>
        <p:spPr>
          <a:xfrm>
            <a:off x="114188" y="2149953"/>
            <a:ext cx="2590800" cy="3524042"/>
          </a:xfrm>
          <a:prstGeom prst="rect">
            <a:avLst/>
          </a:prstGeom>
          <a:solidFill>
            <a:srgbClr val="5D9832"/>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t">
            <a:spAutoFit/>
          </a:bodyPr>
          <a:lstStyle/>
          <a:p>
            <a:pPr algn="ctr"/>
            <a:endParaRPr lang="en-US" sz="1600" dirty="0">
              <a:latin typeface="Arial"/>
            </a:endParaRPr>
          </a:p>
          <a:p>
            <a:pPr algn="ctr"/>
            <a:endParaRPr lang="en-US" sz="1600" dirty="0">
              <a:latin typeface="Arial"/>
            </a:endParaRPr>
          </a:p>
          <a:p>
            <a:pPr algn="ctr"/>
            <a:endParaRPr lang="en-US" sz="1600" dirty="0">
              <a:latin typeface="Arial"/>
            </a:endParaRPr>
          </a:p>
          <a:p>
            <a:pPr algn="ctr"/>
            <a:endParaRPr lang="en-US" sz="1600" dirty="0">
              <a:latin typeface="Arial"/>
            </a:endParaRPr>
          </a:p>
          <a:p>
            <a:pPr algn="ctr"/>
            <a:endParaRPr lang="en-US" sz="1600" dirty="0">
              <a:latin typeface="Arial"/>
            </a:endParaRPr>
          </a:p>
          <a:p>
            <a:pPr algn="ctr"/>
            <a:endParaRPr lang="en-US" sz="1600" dirty="0">
              <a:latin typeface="Arial"/>
            </a:endParaRPr>
          </a:p>
          <a:p>
            <a:pPr algn="ctr"/>
            <a:endParaRPr lang="en-US" dirty="0">
              <a:latin typeface="Arial"/>
            </a:endParaRPr>
          </a:p>
          <a:p>
            <a:pPr algn="ctr"/>
            <a:r>
              <a:rPr lang="en-US" sz="1700" dirty="0">
                <a:solidFill>
                  <a:schemeClr val="tx2">
                    <a:lumMod val="60000"/>
                    <a:lumOff val="40000"/>
                  </a:schemeClr>
                </a:solidFill>
                <a:latin typeface="Arial"/>
                <a:hlinkClick r:id="rId5"/>
              </a:rPr>
              <a:t>Arboretum Website </a:t>
            </a:r>
            <a:endParaRPr lang="en-US" sz="1700" dirty="0">
              <a:solidFill>
                <a:schemeClr val="tx2">
                  <a:lumMod val="60000"/>
                  <a:lumOff val="40000"/>
                </a:schemeClr>
              </a:solidFill>
              <a:latin typeface="Arial"/>
            </a:endParaRPr>
          </a:p>
          <a:p>
            <a:pPr algn="ctr"/>
            <a:r>
              <a:rPr lang="en-US" sz="1700" dirty="0">
                <a:solidFill>
                  <a:schemeClr val="tx2">
                    <a:lumMod val="60000"/>
                    <a:lumOff val="40000"/>
                  </a:schemeClr>
                </a:solidFill>
                <a:latin typeface="Arial"/>
                <a:hlinkClick r:id="rId5"/>
              </a:rPr>
              <a:t>Tree Spotters Page </a:t>
            </a:r>
            <a:endParaRPr lang="en-US" sz="1700" dirty="0">
              <a:solidFill>
                <a:schemeClr val="tx2">
                  <a:lumMod val="60000"/>
                  <a:lumOff val="40000"/>
                </a:schemeClr>
              </a:solidFill>
              <a:latin typeface="Arial"/>
            </a:endParaRPr>
          </a:p>
          <a:p>
            <a:pPr algn="ctr"/>
            <a:endParaRPr lang="en-US" sz="1500" dirty="0">
              <a:latin typeface="Arial"/>
            </a:endParaRPr>
          </a:p>
          <a:p>
            <a:r>
              <a:rPr lang="en-US" sz="1500" dirty="0">
                <a:solidFill>
                  <a:schemeClr val="bg1"/>
                </a:solidFill>
                <a:latin typeface="Arial"/>
              </a:rPr>
              <a:t>-Sign up for the program and register for events</a:t>
            </a:r>
          </a:p>
          <a:p>
            <a:r>
              <a:rPr lang="en-US" sz="1500" dirty="0">
                <a:solidFill>
                  <a:schemeClr val="bg1"/>
                </a:solidFill>
                <a:latin typeface="Arial"/>
              </a:rPr>
              <a:t>-Program description and general info</a:t>
            </a:r>
          </a:p>
        </p:txBody>
      </p:sp>
      <p:sp>
        <p:nvSpPr>
          <p:cNvPr id="4" name="TextBox 3"/>
          <p:cNvSpPr txBox="1"/>
          <p:nvPr/>
        </p:nvSpPr>
        <p:spPr>
          <a:xfrm>
            <a:off x="2844800" y="2149475"/>
            <a:ext cx="2597988" cy="4216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endParaRPr lang="en-US" sz="1600" dirty="0">
              <a:latin typeface="Arial"/>
            </a:endParaRPr>
          </a:p>
          <a:p>
            <a:pPr algn="ctr"/>
            <a:endParaRPr lang="en-US" sz="1600" dirty="0">
              <a:latin typeface="Arial"/>
            </a:endParaRPr>
          </a:p>
          <a:p>
            <a:pPr algn="ctr"/>
            <a:endParaRPr lang="en-US" sz="1600" dirty="0">
              <a:latin typeface="Arial"/>
            </a:endParaRPr>
          </a:p>
          <a:p>
            <a:pPr algn="ctr"/>
            <a:endParaRPr lang="en-US" sz="1600" dirty="0">
              <a:latin typeface="Arial"/>
            </a:endParaRPr>
          </a:p>
          <a:p>
            <a:pPr algn="ctr"/>
            <a:endParaRPr lang="en-US" sz="1600" dirty="0">
              <a:latin typeface="Arial"/>
            </a:endParaRPr>
          </a:p>
          <a:p>
            <a:pPr algn="ctr"/>
            <a:endParaRPr lang="en-US" sz="1600" dirty="0">
              <a:latin typeface="Arial"/>
            </a:endParaRPr>
          </a:p>
          <a:p>
            <a:pPr algn="ctr"/>
            <a:endParaRPr lang="en-US" dirty="0">
              <a:latin typeface="Arial"/>
            </a:endParaRPr>
          </a:p>
          <a:p>
            <a:pPr algn="ctr"/>
            <a:r>
              <a:rPr lang="en-US" sz="1600" dirty="0">
                <a:latin typeface="Arial"/>
                <a:hlinkClick r:id="rId6"/>
              </a:rPr>
              <a:t>Temporal Ecology Website </a:t>
            </a:r>
            <a:endParaRPr lang="en-US" sz="1600" dirty="0">
              <a:latin typeface="Arial"/>
            </a:endParaRPr>
          </a:p>
          <a:p>
            <a:pPr algn="ctr"/>
            <a:r>
              <a:rPr lang="en-US" sz="1600" dirty="0">
                <a:latin typeface="Arial"/>
                <a:hlinkClick r:id="rId6"/>
              </a:rPr>
              <a:t>Tree Spotters Page</a:t>
            </a:r>
            <a:endParaRPr lang="en-US" sz="1600" dirty="0">
              <a:latin typeface="Arial"/>
            </a:endParaRPr>
          </a:p>
          <a:p>
            <a:pPr algn="ctr"/>
            <a:r>
              <a:rPr lang="en-US" sz="1600" dirty="0">
                <a:latin typeface="Arial"/>
              </a:rPr>
              <a:t>(Our "Headquarters")</a:t>
            </a:r>
          </a:p>
          <a:p>
            <a:pPr algn="ctr"/>
            <a:endParaRPr lang="en-US" sz="1600" dirty="0">
              <a:latin typeface="Arial"/>
            </a:endParaRPr>
          </a:p>
          <a:p>
            <a:r>
              <a:rPr lang="en-US" sz="1500" dirty="0">
                <a:latin typeface="Arial"/>
              </a:rPr>
              <a:t>-Access training resources, handouts, maps, and data sheets</a:t>
            </a:r>
          </a:p>
          <a:p>
            <a:r>
              <a:rPr lang="en-US" sz="1500" dirty="0">
                <a:latin typeface="Arial"/>
              </a:rPr>
              <a:t>-View event calendar</a:t>
            </a:r>
          </a:p>
          <a:p>
            <a:r>
              <a:rPr lang="en-US" sz="1500" dirty="0">
                <a:latin typeface="Arial"/>
              </a:rPr>
              <a:t>-Social media links: </a:t>
            </a:r>
            <a:r>
              <a:rPr lang="en-US" sz="1500" dirty="0">
                <a:latin typeface="Arial"/>
                <a:hlinkClick r:id="rId7"/>
              </a:rPr>
              <a:t>Facebook,</a:t>
            </a:r>
            <a:r>
              <a:rPr lang="en-US" sz="1500" dirty="0">
                <a:latin typeface="Arial"/>
              </a:rPr>
              <a:t> </a:t>
            </a:r>
            <a:r>
              <a:rPr lang="en-US" sz="1500" dirty="0">
                <a:latin typeface="Arial"/>
                <a:hlinkClick r:id="rId8"/>
              </a:rPr>
              <a:t>Twitter,</a:t>
            </a:r>
            <a:r>
              <a:rPr lang="en-US" sz="1500" dirty="0">
                <a:latin typeface="Arial"/>
              </a:rPr>
              <a:t> </a:t>
            </a:r>
            <a:r>
              <a:rPr lang="en-US" sz="1500" dirty="0">
                <a:latin typeface="Arial"/>
                <a:hlinkClick r:id="rId9"/>
              </a:rPr>
              <a:t>Flickr</a:t>
            </a:r>
            <a:endParaRPr lang="en-US" sz="1500" dirty="0">
              <a:latin typeface="Arial"/>
            </a:endParaRPr>
          </a:p>
        </p:txBody>
      </p:sp>
      <p:sp>
        <p:nvSpPr>
          <p:cNvPr id="5" name="TextBox 4"/>
          <p:cNvSpPr txBox="1"/>
          <p:nvPr/>
        </p:nvSpPr>
        <p:spPr>
          <a:xfrm>
            <a:off x="5567006" y="2149953"/>
            <a:ext cx="2590800" cy="40626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sz="1600" dirty="0">
              <a:latin typeface="Arial"/>
              <a:hlinkClick r:id="rId10"/>
            </a:endParaRPr>
          </a:p>
          <a:p>
            <a:pPr algn="ctr"/>
            <a:endParaRPr lang="en-US" sz="1600" dirty="0">
              <a:latin typeface="Arial"/>
              <a:hlinkClick r:id="rId10"/>
            </a:endParaRPr>
          </a:p>
          <a:p>
            <a:pPr algn="ctr"/>
            <a:endParaRPr lang="en-US" sz="1600" dirty="0">
              <a:latin typeface="Arial"/>
              <a:hlinkClick r:id="rId10"/>
            </a:endParaRPr>
          </a:p>
          <a:p>
            <a:pPr algn="ctr"/>
            <a:endParaRPr lang="en-US" sz="1600" dirty="0">
              <a:latin typeface="Arial"/>
              <a:hlinkClick r:id="rId10"/>
            </a:endParaRPr>
          </a:p>
          <a:p>
            <a:pPr algn="ctr"/>
            <a:endParaRPr lang="en-US" sz="1600" dirty="0">
              <a:latin typeface="Arial"/>
              <a:hlinkClick r:id="rId10"/>
            </a:endParaRPr>
          </a:p>
          <a:p>
            <a:pPr algn="ctr"/>
            <a:endParaRPr lang="en-US" sz="1600" dirty="0">
              <a:latin typeface="Arial"/>
              <a:hlinkClick r:id="rId10"/>
            </a:endParaRPr>
          </a:p>
          <a:p>
            <a:pPr algn="ctr"/>
            <a:endParaRPr lang="en-US" sz="1600" dirty="0">
              <a:latin typeface="Arial"/>
              <a:hlinkClick r:id="rId10"/>
            </a:endParaRPr>
          </a:p>
          <a:p>
            <a:pPr algn="ctr"/>
            <a:r>
              <a:rPr lang="en-US" sz="1700" dirty="0">
                <a:latin typeface="Arial"/>
                <a:hlinkClick r:id="rId10"/>
              </a:rPr>
              <a:t>Nature’s Notebook/</a:t>
            </a:r>
          </a:p>
          <a:p>
            <a:pPr algn="ctr"/>
            <a:r>
              <a:rPr lang="en-US" sz="1700" dirty="0">
                <a:latin typeface="Arial"/>
                <a:hlinkClick r:id="rId10"/>
              </a:rPr>
              <a:t>NPN Website</a:t>
            </a:r>
            <a:endParaRPr lang="en-US" sz="1600" dirty="0">
              <a:latin typeface="Arial"/>
            </a:endParaRPr>
          </a:p>
          <a:p>
            <a:pPr algn="ctr"/>
            <a:endParaRPr lang="en-US" sz="1600" dirty="0">
              <a:latin typeface="Arial"/>
            </a:endParaRPr>
          </a:p>
          <a:p>
            <a:r>
              <a:rPr lang="en-US" sz="1500" dirty="0">
                <a:latin typeface="Arial"/>
              </a:rPr>
              <a:t>-Create Nature’s Notebook account</a:t>
            </a:r>
          </a:p>
          <a:p>
            <a:r>
              <a:rPr lang="en-US" sz="1500" dirty="0">
                <a:latin typeface="Arial"/>
              </a:rPr>
              <a:t>-Access Observation Deck and record observations</a:t>
            </a:r>
          </a:p>
          <a:p>
            <a:r>
              <a:rPr lang="en-US" sz="1500" dirty="0">
                <a:latin typeface="Arial"/>
              </a:rPr>
              <a:t>-Access and visualize recorded data </a:t>
            </a:r>
          </a:p>
        </p:txBody>
      </p:sp>
      <p:pic>
        <p:nvPicPr>
          <p:cNvPr id="6" name="Picture 5" descr="Screen Shot 2016-04-06 at 11.48.34 AM.png">
            <a:hlinkClick r:id="rId5"/>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5788" y="2284939"/>
            <a:ext cx="2375012" cy="1446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Screen Shot 2016-04-06 at 11.50.39 AM.png"/>
          <p:cNvPicPr>
            <a:picLocks noChangeAspect="1"/>
          </p:cNvPicPr>
          <p:nvPr/>
        </p:nvPicPr>
        <p:blipFill rotWithShape="1">
          <a:blip r:embed="rId12"/>
          <a:srcRect/>
          <a:stretch/>
        </p:blipFill>
        <p:spPr>
          <a:xfrm>
            <a:off x="3037709" y="2386309"/>
            <a:ext cx="2629012" cy="1464260"/>
          </a:xfrm>
          <a:prstGeom prst="rect">
            <a:avLst/>
          </a:prstGeom>
        </p:spPr>
      </p:pic>
      <p:pic>
        <p:nvPicPr>
          <p:cNvPr id="12" name="Picture 11" descr="Screen Shot 2016-04-06 at 11.49.32 AM.png">
            <a:hlinkClick r:id="rId6"/>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948809" y="2284939"/>
            <a:ext cx="2375012" cy="1449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descr="Screen Shot 2016-04-06 at 11.50.49 AM.png">
            <a:hlinkClick r:id="rId10"/>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5666721" y="2288005"/>
            <a:ext cx="2375012" cy="1446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24423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3216" y="1947334"/>
            <a:ext cx="7792408" cy="4158074"/>
            <a:chOff x="0" y="1138921"/>
            <a:chExt cx="8605226" cy="5372888"/>
          </a:xfrm>
        </p:grpSpPr>
        <p:pic>
          <p:nvPicPr>
            <p:cNvPr id="5" name="Picture 4" descr="PB120086.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38921"/>
              <a:ext cx="8605226" cy="5372888"/>
            </a:xfrm>
            <a:prstGeom prst="rect">
              <a:avLst/>
            </a:prstGeom>
          </p:spPr>
        </p:pic>
        <p:pic>
          <p:nvPicPr>
            <p:cNvPr id="7" name="Picture 6"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815" y="1258265"/>
              <a:ext cx="3819337" cy="1617862"/>
            </a:xfrm>
            <a:prstGeom prst="rect">
              <a:avLst/>
            </a:prstGeom>
            <a:solidFill>
              <a:schemeClr val="bg1"/>
            </a:solidFill>
            <a:ln>
              <a:noFill/>
            </a:ln>
          </p:spPr>
        </p:pic>
      </p:grpSp>
      <p:sp>
        <p:nvSpPr>
          <p:cNvPr id="6" name="TextBox 5"/>
          <p:cNvSpPr txBox="1"/>
          <p:nvPr/>
        </p:nvSpPr>
        <p:spPr>
          <a:xfrm>
            <a:off x="6511961" y="5756054"/>
            <a:ext cx="1365146" cy="230832"/>
          </a:xfrm>
          <a:prstGeom prst="rect">
            <a:avLst/>
          </a:prstGeom>
          <a:noFill/>
        </p:spPr>
        <p:txBody>
          <a:bodyPr wrap="none" rtlCol="0">
            <a:spAutoFit/>
          </a:bodyPr>
          <a:lstStyle/>
          <a:p>
            <a:r>
              <a:rPr lang="en-US" sz="900" dirty="0">
                <a:solidFill>
                  <a:schemeClr val="bg1"/>
                </a:solidFill>
                <a:latin typeface="+mj-lt"/>
              </a:rPr>
              <a:t>Photo credit: L. Barnett</a:t>
            </a:r>
          </a:p>
        </p:txBody>
      </p:sp>
      <p:pic>
        <p:nvPicPr>
          <p:cNvPr id="9" name="Picture 8" descr="ArnoldArboretum-logo.gi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1" name="Picture 10"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8" name="TextBox 7"/>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10" name="Rectangle 9"/>
          <p:cNvSpPr/>
          <p:nvPr/>
        </p:nvSpPr>
        <p:spPr>
          <a:xfrm>
            <a:off x="152288" y="998586"/>
            <a:ext cx="7954718" cy="584776"/>
          </a:xfrm>
          <a:prstGeom prst="rect">
            <a:avLst/>
          </a:prstGeom>
          <a:noFill/>
        </p:spPr>
        <p:txBody>
          <a:bodyPr wrap="square">
            <a:spAutoFit/>
          </a:bodyPr>
          <a:lstStyle/>
          <a:p>
            <a:pPr lvl="0">
              <a:spcAft>
                <a:spcPts val="1200"/>
              </a:spcAft>
            </a:pPr>
            <a:r>
              <a:rPr lang="en-US" sz="3200" b="1" dirty="0">
                <a:solidFill>
                  <a:srgbClr val="73B63B"/>
                </a:solidFill>
                <a:latin typeface="Arial"/>
              </a:rPr>
              <a:t>Overview of Nature’s Notebook</a:t>
            </a:r>
          </a:p>
        </p:txBody>
      </p:sp>
      <p:pic>
        <p:nvPicPr>
          <p:cNvPr id="12" name="Picture 5" descr="seasonal changes.tif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37237" y="5908794"/>
            <a:ext cx="2880685" cy="744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New NN url logo-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1530" y="3368426"/>
            <a:ext cx="3477232" cy="403366"/>
          </a:xfrm>
          <a:prstGeom prst="rect">
            <a:avLst/>
          </a:prstGeom>
        </p:spPr>
      </p:pic>
    </p:spTree>
    <p:extLst>
      <p:ext uri="{BB962C8B-B14F-4D97-AF65-F5344CB8AC3E}">
        <p14:creationId xmlns:p14="http://schemas.microsoft.com/office/powerpoint/2010/main" val="23850710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3941" y="1075704"/>
            <a:ext cx="3581400" cy="1323439"/>
          </a:xfrm>
          <a:prstGeom prst="rect">
            <a:avLst/>
          </a:prstGeom>
          <a:solidFill>
            <a:schemeClr val="accent3"/>
          </a:solidFill>
        </p:spPr>
        <p:txBody>
          <a:bodyPr wrap="square" rtlCol="0">
            <a:spAutoFit/>
          </a:bodyPr>
          <a:lstStyle/>
          <a:p>
            <a:pPr algn="ctr"/>
            <a:r>
              <a:rPr lang="en-US" sz="2000" i="1" cap="small" dirty="0">
                <a:solidFill>
                  <a:schemeClr val="bg1"/>
                </a:solidFill>
                <a:latin typeface="+mj-lt"/>
              </a:rPr>
              <a:t>Understand</a:t>
            </a:r>
            <a:r>
              <a:rPr lang="en-US" sz="2000" cap="small" dirty="0">
                <a:solidFill>
                  <a:schemeClr val="bg1"/>
                </a:solidFill>
                <a:latin typeface="+mj-lt"/>
              </a:rPr>
              <a:t> how </a:t>
            </a:r>
            <a:r>
              <a:rPr lang="en-US" sz="2000" b="1" u="sng" cap="small" dirty="0">
                <a:solidFill>
                  <a:schemeClr val="bg1"/>
                </a:solidFill>
                <a:latin typeface="+mj-lt"/>
              </a:rPr>
              <a:t>species and landscapes</a:t>
            </a:r>
            <a:r>
              <a:rPr lang="en-US" sz="2000" b="1" cap="small" dirty="0">
                <a:solidFill>
                  <a:schemeClr val="bg1"/>
                </a:solidFill>
                <a:latin typeface="+mj-lt"/>
              </a:rPr>
              <a:t> </a:t>
            </a:r>
            <a:r>
              <a:rPr lang="en-US" sz="2000" cap="small" dirty="0">
                <a:solidFill>
                  <a:schemeClr val="bg1"/>
                </a:solidFill>
                <a:latin typeface="+mj-lt"/>
              </a:rPr>
              <a:t>are responding to climate change.</a:t>
            </a:r>
          </a:p>
        </p:txBody>
      </p:sp>
      <p:sp>
        <p:nvSpPr>
          <p:cNvPr id="5" name="Text Placeholder 4"/>
          <p:cNvSpPr txBox="1">
            <a:spLocks/>
          </p:cNvSpPr>
          <p:nvPr/>
        </p:nvSpPr>
        <p:spPr>
          <a:xfrm>
            <a:off x="169679" y="1066799"/>
            <a:ext cx="4306501" cy="4764813"/>
          </a:xfrm>
          <a:prstGeom prst="rect">
            <a:avLst/>
          </a:prstGeom>
          <a:solidFill>
            <a:schemeClr val="tx2"/>
          </a:solidFill>
        </p:spPr>
        <p:txBody>
          <a:bodyPr vert="horz" tIns="91440" bIns="91440" rtlCol="0" anchor="t">
            <a:normAutofit/>
          </a:bodyPr>
          <a:lstStyle>
            <a:lvl1pPr marL="0" marR="0" indent="0" algn="l" rtl="0" eaLnBrk="1" latinLnBrk="0" hangingPunct="1">
              <a:spcBef>
                <a:spcPct val="20000"/>
              </a:spcBef>
              <a:buFontTx/>
              <a:buNone/>
              <a:defRPr sz="2000" i="0" kern="1200">
                <a:solidFill>
                  <a:schemeClr val="tx2"/>
                </a:solidFill>
                <a:latin typeface="+mn-lt"/>
                <a:ea typeface="+mn-ea"/>
                <a:cs typeface="+mn-cs"/>
              </a:defRPr>
            </a:lvl1pPr>
            <a:lvl2pPr marL="742950" indent="-285750" algn="l" rtl="0" eaLnBrk="1" latinLnBrk="0" hangingPunct="1">
              <a:spcBef>
                <a:spcPct val="20000"/>
              </a:spcBef>
              <a:buFont typeface="Arial"/>
              <a:buChar char="–"/>
              <a:defRPr sz="2800" kern="1200">
                <a:solidFill>
                  <a:schemeClr val="tx2"/>
                </a:solidFill>
                <a:latin typeface="+mn-lt"/>
                <a:ea typeface="+mn-ea"/>
                <a:cs typeface="+mn-cs"/>
              </a:defRPr>
            </a:lvl2pPr>
            <a:lvl3pPr marL="1143000" indent="-228600" algn="l" rtl="0" eaLnBrk="1" latinLnBrk="0" hangingPunct="1">
              <a:spcBef>
                <a:spcPct val="20000"/>
              </a:spcBef>
              <a:buFont typeface="Arial"/>
              <a:buChar char="•"/>
              <a:defRPr sz="2400" kern="1200">
                <a:solidFill>
                  <a:schemeClr val="tx2"/>
                </a:solidFill>
                <a:latin typeface="+mn-lt"/>
                <a:ea typeface="+mn-ea"/>
                <a:cs typeface="+mn-cs"/>
              </a:defRPr>
            </a:lvl3pPr>
            <a:lvl4pPr marL="1600200" indent="-228600" algn="l" rtl="0" eaLnBrk="1" latinLnBrk="0" hangingPunct="1">
              <a:spcBef>
                <a:spcPct val="20000"/>
              </a:spcBef>
              <a:buFont typeface="Arial"/>
              <a:buChar char="–"/>
              <a:defRPr sz="2000" kern="1200">
                <a:solidFill>
                  <a:schemeClr val="tx2"/>
                </a:solidFill>
                <a:latin typeface="+mn-lt"/>
                <a:ea typeface="+mn-ea"/>
                <a:cs typeface="+mn-cs"/>
              </a:defRPr>
            </a:lvl4pPr>
            <a:lvl5pPr marL="2057400" indent="-228600" algn="l" rtl="0" eaLnBrk="1" latinLnBrk="0" hangingPunct="1">
              <a:spcBef>
                <a:spcPct val="20000"/>
              </a:spcBef>
              <a:buFont typeface="Arial"/>
              <a:buChar char="»"/>
              <a:defRPr sz="2000" kern="1200">
                <a:solidFill>
                  <a:schemeClr val="tx2"/>
                </a:solidFill>
                <a:latin typeface="+mn-lt"/>
                <a:ea typeface="+mn-ea"/>
                <a:cs typeface="+mn-cs"/>
              </a:defRPr>
            </a:lvl5pPr>
            <a:lvl6pPr marL="2514600" indent="-228600" algn="l"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sz="2000" kern="1200">
                <a:solidFill>
                  <a:schemeClr val="tx1"/>
                </a:solidFill>
                <a:latin typeface="+mn-lt"/>
                <a:ea typeface="+mn-ea"/>
                <a:cs typeface="+mn-cs"/>
              </a:defRPr>
            </a:lvl9pPr>
            <a:extLst/>
          </a:lstStyle>
          <a:p>
            <a:r>
              <a:rPr lang="en-US" sz="2600" b="1" dirty="0">
                <a:solidFill>
                  <a:schemeClr val="bg1"/>
                </a:solidFill>
                <a:latin typeface="+mj-lt"/>
              </a:rPr>
              <a:t>Primary goal</a:t>
            </a:r>
            <a:endParaRPr lang="en-US" sz="2600" dirty="0">
              <a:solidFill>
                <a:schemeClr val="bg1"/>
              </a:solidFill>
              <a:latin typeface="+mj-lt"/>
            </a:endParaRPr>
          </a:p>
          <a:p>
            <a:pPr marL="342900" indent="-342900">
              <a:buFont typeface="Arial"/>
              <a:buChar char="•"/>
            </a:pPr>
            <a:r>
              <a:rPr lang="en-US" sz="2200" dirty="0">
                <a:solidFill>
                  <a:schemeClr val="bg1"/>
                </a:solidFill>
                <a:latin typeface="+mj-lt"/>
              </a:rPr>
              <a:t>Create a standardized, long-term dataset for use in multiple types of research.</a:t>
            </a:r>
          </a:p>
          <a:p>
            <a:endParaRPr lang="en-US" sz="2200" dirty="0">
              <a:solidFill>
                <a:schemeClr val="bg1"/>
              </a:solidFill>
              <a:latin typeface="+mj-lt"/>
            </a:endParaRPr>
          </a:p>
          <a:p>
            <a:r>
              <a:rPr lang="en-US" sz="2400" b="1" dirty="0">
                <a:solidFill>
                  <a:schemeClr val="bg1"/>
                </a:solidFill>
                <a:latin typeface="+mj-lt"/>
              </a:rPr>
              <a:t>Mission</a:t>
            </a:r>
          </a:p>
          <a:p>
            <a:pPr marL="342900" indent="-342900">
              <a:buFont typeface="Arial"/>
              <a:buChar char="•"/>
            </a:pPr>
            <a:r>
              <a:rPr lang="en-US" sz="2200" dirty="0">
                <a:solidFill>
                  <a:schemeClr val="bg1"/>
                </a:solidFill>
                <a:latin typeface="+mj-lt"/>
              </a:rPr>
              <a:t>Make phenology data, models and related information available.</a:t>
            </a:r>
          </a:p>
          <a:p>
            <a:pPr marL="342900" indent="-342900">
              <a:buFont typeface="Arial"/>
              <a:buChar char="•"/>
            </a:pPr>
            <a:r>
              <a:rPr lang="en-US" sz="2200" dirty="0">
                <a:solidFill>
                  <a:schemeClr val="bg1"/>
                </a:solidFill>
                <a:latin typeface="+mj-lt"/>
              </a:rPr>
              <a:t>Encourage people of all ages and backgrounds to observe and record phenology.</a:t>
            </a:r>
            <a:endParaRPr lang="en-US" dirty="0">
              <a:solidFill>
                <a:schemeClr val="bg1"/>
              </a:solidFill>
              <a:latin typeface="+mj-lt"/>
            </a:endParaRPr>
          </a:p>
          <a:p>
            <a:endParaRPr lang="en-US" dirty="0">
              <a:solidFill>
                <a:schemeClr val="bg1"/>
              </a:solidFill>
              <a:latin typeface="+mj-lt"/>
            </a:endParaRPr>
          </a:p>
        </p:txBody>
      </p:sp>
      <p:pic>
        <p:nvPicPr>
          <p:cNvPr id="6" name="Picture 5" descr="photo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13941" y="3129851"/>
            <a:ext cx="3581400" cy="27008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usanpndotorg_textonly_lrg.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48868" y="2590800"/>
            <a:ext cx="2494640" cy="372533"/>
          </a:xfrm>
          <a:prstGeom prst="rect">
            <a:avLst/>
          </a:prstGeom>
        </p:spPr>
      </p:pic>
      <p:sp>
        <p:nvSpPr>
          <p:cNvPr id="8" name="TextBox 7"/>
          <p:cNvSpPr txBox="1"/>
          <p:nvPr/>
        </p:nvSpPr>
        <p:spPr>
          <a:xfrm>
            <a:off x="6808133" y="5511058"/>
            <a:ext cx="1397156" cy="230832"/>
          </a:xfrm>
          <a:prstGeom prst="rect">
            <a:avLst/>
          </a:prstGeom>
          <a:noFill/>
        </p:spPr>
        <p:txBody>
          <a:bodyPr wrap="none" rtlCol="0">
            <a:spAutoFit/>
          </a:bodyPr>
          <a:lstStyle/>
          <a:p>
            <a:r>
              <a:rPr lang="en-US" sz="900" dirty="0">
                <a:solidFill>
                  <a:schemeClr val="bg1"/>
                </a:solidFill>
                <a:latin typeface="+mj-lt"/>
              </a:rPr>
              <a:t>Photo credit: C. </a:t>
            </a:r>
            <a:r>
              <a:rPr lang="en-US" sz="900" dirty="0" err="1">
                <a:solidFill>
                  <a:schemeClr val="bg1"/>
                </a:solidFill>
                <a:latin typeface="+mj-lt"/>
              </a:rPr>
              <a:t>Enquist</a:t>
            </a:r>
            <a:endParaRPr lang="en-US" sz="900" dirty="0">
              <a:solidFill>
                <a:schemeClr val="bg1"/>
              </a:solidFill>
              <a:latin typeface="+mj-lt"/>
            </a:endParaRPr>
          </a:p>
        </p:txBody>
      </p:sp>
      <p:pic>
        <p:nvPicPr>
          <p:cNvPr id="13" name="Picture 12" descr="ArnoldArboretum-logo.gi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4" name="Picture 13" descr="natures_notesbook_tagline.eps"/>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2" name="TextBox 11"/>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25448909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167244" y="1054100"/>
            <a:ext cx="8013700" cy="877163"/>
          </a:xfrm>
          <a:prstGeom prst="rect">
            <a:avLst/>
          </a:prstGeom>
          <a:solidFill>
            <a:schemeClr val="bg2">
              <a:lumMod val="90000"/>
            </a:schemeClr>
          </a:solidFill>
          <a:ln>
            <a:solidFill>
              <a:schemeClr val="bg2">
                <a:lumMod val="50000"/>
              </a:schemeClr>
            </a:solid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130000"/>
              </a:lnSpc>
            </a:pPr>
            <a:r>
              <a:rPr lang="en-US" sz="2000" b="1" dirty="0">
                <a:solidFill>
                  <a:srgbClr val="88BC4F"/>
                </a:solidFill>
                <a:latin typeface="Calibri" charset="0"/>
              </a:rPr>
              <a:t>Plant and animal species = 1016 total</a:t>
            </a:r>
          </a:p>
          <a:p>
            <a:pPr algn="ctr" eaLnBrk="1" hangingPunct="1">
              <a:lnSpc>
                <a:spcPct val="130000"/>
              </a:lnSpc>
            </a:pPr>
            <a:r>
              <a:rPr lang="en-US" sz="2000" b="1" dirty="0">
                <a:latin typeface="Calibri" charset="0"/>
              </a:rPr>
              <a:t>5,412 observers reporting </a:t>
            </a:r>
            <a:r>
              <a:rPr lang="en-US" sz="2000" dirty="0">
                <a:latin typeface="Calibri" charset="0"/>
              </a:rPr>
              <a:t>(15,788 total) making </a:t>
            </a:r>
            <a:r>
              <a:rPr lang="en-US" sz="2000" b="1" dirty="0">
                <a:latin typeface="Calibri" charset="0"/>
              </a:rPr>
              <a:t>791, 090 observations</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57944" y="2904650"/>
            <a:ext cx="6177844" cy="3600832"/>
          </a:xfrm>
          <a:prstGeom prst="rect">
            <a:avLst/>
          </a:prstGeom>
          <a:ln>
            <a:solidFill>
              <a:schemeClr val="tx1"/>
            </a:solidFill>
          </a:ln>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27" y="2144889"/>
            <a:ext cx="1946715" cy="1669389"/>
          </a:xfrm>
          <a:prstGeom prst="rect">
            <a:avLst/>
          </a:prstGeom>
          <a:ln>
            <a:solidFill>
              <a:schemeClr val="tx1"/>
            </a:solidFill>
          </a:ln>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4788" y="3993443"/>
            <a:ext cx="1989663" cy="1650999"/>
          </a:xfrm>
          <a:prstGeom prst="rect">
            <a:avLst/>
          </a:prstGeom>
          <a:ln>
            <a:solidFill>
              <a:schemeClr val="tx1"/>
            </a:solidFill>
          </a:ln>
        </p:spPr>
      </p:pic>
      <p:sp>
        <p:nvSpPr>
          <p:cNvPr id="9" name="TextBox 8"/>
          <p:cNvSpPr txBox="1"/>
          <p:nvPr/>
        </p:nvSpPr>
        <p:spPr>
          <a:xfrm>
            <a:off x="2012183" y="6059770"/>
            <a:ext cx="3660592" cy="369332"/>
          </a:xfrm>
          <a:prstGeom prst="rect">
            <a:avLst/>
          </a:prstGeom>
          <a:noFill/>
        </p:spPr>
        <p:txBody>
          <a:bodyPr wrap="square" rtlCol="0">
            <a:spAutoFit/>
          </a:bodyPr>
          <a:lstStyle/>
          <a:p>
            <a:r>
              <a:rPr lang="en-US" b="1" dirty="0">
                <a:latin typeface="+mj-lt"/>
              </a:rPr>
              <a:t>15,364 sites, 7,289 active sites</a:t>
            </a:r>
          </a:p>
        </p:txBody>
      </p:sp>
      <p:pic>
        <p:nvPicPr>
          <p:cNvPr id="11" name="Picture 10" descr="fall cottonwood.tiff"/>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91680" y="2115542"/>
            <a:ext cx="5972331" cy="650236"/>
          </a:xfrm>
          <a:prstGeom prst="rect">
            <a:avLst/>
          </a:prstGeom>
        </p:spPr>
      </p:pic>
      <p:pic>
        <p:nvPicPr>
          <p:cNvPr id="13" name="Picture 12" descr="ArnoldArboretum-logo.gif"/>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4" name="Picture 13" descr="natures_notesbook_tagline.eps"/>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0" name="TextBox 9"/>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2" name="TextBox 1"/>
          <p:cNvSpPr txBox="1"/>
          <p:nvPr/>
        </p:nvSpPr>
        <p:spPr>
          <a:xfrm>
            <a:off x="254007" y="6366933"/>
            <a:ext cx="1566404" cy="276999"/>
          </a:xfrm>
          <a:prstGeom prst="rect">
            <a:avLst/>
          </a:prstGeom>
          <a:noFill/>
        </p:spPr>
        <p:txBody>
          <a:bodyPr wrap="none" rtlCol="0">
            <a:spAutoFit/>
          </a:bodyPr>
          <a:lstStyle/>
          <a:p>
            <a:r>
              <a:rPr lang="en-US" sz="1200" dirty="0">
                <a:solidFill>
                  <a:srgbClr val="FFFFFF"/>
                </a:solidFill>
                <a:latin typeface="+mj-lt"/>
              </a:rPr>
              <a:t>As of June 16, 2015</a:t>
            </a:r>
          </a:p>
        </p:txBody>
      </p:sp>
    </p:spTree>
    <p:extLst>
      <p:ext uri="{BB962C8B-B14F-4D97-AF65-F5344CB8AC3E}">
        <p14:creationId xmlns:p14="http://schemas.microsoft.com/office/powerpoint/2010/main" val="333515628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15899" y="2180801"/>
            <a:ext cx="5626776" cy="1570885"/>
            <a:chOff x="942334" y="3171393"/>
            <a:chExt cx="5626776" cy="1570885"/>
          </a:xfrm>
        </p:grpSpPr>
        <p:sp>
          <p:nvSpPr>
            <p:cNvPr id="19" name="Alternate Process 18"/>
            <p:cNvSpPr/>
            <p:nvPr/>
          </p:nvSpPr>
          <p:spPr>
            <a:xfrm>
              <a:off x="2993502" y="3726197"/>
              <a:ext cx="1549097" cy="999299"/>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000000"/>
                  </a:solidFill>
                  <a:latin typeface="+mj-lt"/>
                </a:rPr>
                <a:t>Flowers </a:t>
              </a:r>
            </a:p>
          </p:txBody>
        </p:sp>
        <p:sp>
          <p:nvSpPr>
            <p:cNvPr id="20" name="Alternate Process 19"/>
            <p:cNvSpPr/>
            <p:nvPr/>
          </p:nvSpPr>
          <p:spPr>
            <a:xfrm>
              <a:off x="5020013" y="3742979"/>
              <a:ext cx="1549097" cy="999299"/>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000000"/>
                  </a:solidFill>
                  <a:latin typeface="+mj-lt"/>
                </a:rPr>
                <a:t>Fruits</a:t>
              </a:r>
            </a:p>
          </p:txBody>
        </p:sp>
        <p:sp>
          <p:nvSpPr>
            <p:cNvPr id="21" name="Alternate Process 20"/>
            <p:cNvSpPr/>
            <p:nvPr/>
          </p:nvSpPr>
          <p:spPr>
            <a:xfrm>
              <a:off x="947777" y="3739555"/>
              <a:ext cx="1549097" cy="999299"/>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000000"/>
                  </a:solidFill>
                  <a:latin typeface="+mj-lt"/>
                </a:rPr>
                <a:t>Leaves</a:t>
              </a:r>
            </a:p>
          </p:txBody>
        </p:sp>
        <p:sp>
          <p:nvSpPr>
            <p:cNvPr id="22" name="Striped Right Arrow 21"/>
            <p:cNvSpPr/>
            <p:nvPr/>
          </p:nvSpPr>
          <p:spPr>
            <a:xfrm>
              <a:off x="2458883" y="4096068"/>
              <a:ext cx="554836" cy="336684"/>
            </a:xfrm>
            <a:prstGeom prst="stripedRightArrow">
              <a:avLst/>
            </a:prstGeom>
            <a:gradFill flip="none" rotWithShape="1">
              <a:gsLst>
                <a:gs pos="99000">
                  <a:schemeClr val="accent3">
                    <a:lumMod val="50000"/>
                  </a:schemeClr>
                </a:gs>
                <a:gs pos="1000">
                  <a:srgbClr val="FFFFFF"/>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mj-lt"/>
              </a:endParaRPr>
            </a:p>
          </p:txBody>
        </p:sp>
        <p:sp>
          <p:nvSpPr>
            <p:cNvPr id="23" name="Striped Right Arrow 22"/>
            <p:cNvSpPr/>
            <p:nvPr/>
          </p:nvSpPr>
          <p:spPr>
            <a:xfrm>
              <a:off x="4473065" y="4100520"/>
              <a:ext cx="554836" cy="336684"/>
            </a:xfrm>
            <a:prstGeom prst="stripedRightArrow">
              <a:avLst/>
            </a:prstGeom>
            <a:gradFill flip="none" rotWithShape="1">
              <a:gsLst>
                <a:gs pos="99000">
                  <a:schemeClr val="accent3">
                    <a:lumMod val="50000"/>
                  </a:schemeClr>
                </a:gs>
                <a:gs pos="1000">
                  <a:srgbClr val="FFFFFF"/>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mj-lt"/>
              </a:endParaRPr>
            </a:p>
          </p:txBody>
        </p:sp>
        <p:sp>
          <p:nvSpPr>
            <p:cNvPr id="27" name="TextBox 26"/>
            <p:cNvSpPr txBox="1"/>
            <p:nvPr/>
          </p:nvSpPr>
          <p:spPr>
            <a:xfrm>
              <a:off x="942334" y="3171393"/>
              <a:ext cx="1108296" cy="461665"/>
            </a:xfrm>
            <a:prstGeom prst="rect">
              <a:avLst/>
            </a:prstGeom>
            <a:noFill/>
          </p:spPr>
          <p:txBody>
            <a:bodyPr wrap="none" rtlCol="0">
              <a:spAutoFit/>
            </a:bodyPr>
            <a:lstStyle/>
            <a:p>
              <a:r>
                <a:rPr lang="en-US" sz="2400" b="1" dirty="0">
                  <a:solidFill>
                    <a:schemeClr val="bg1"/>
                  </a:solidFill>
                  <a:latin typeface="+mj-lt"/>
                </a:rPr>
                <a:t>Plants </a:t>
              </a:r>
            </a:p>
          </p:txBody>
        </p:sp>
      </p:grpSp>
      <p:sp>
        <p:nvSpPr>
          <p:cNvPr id="28" name="TextBox 27"/>
          <p:cNvSpPr txBox="1"/>
          <p:nvPr/>
        </p:nvSpPr>
        <p:spPr>
          <a:xfrm>
            <a:off x="804351" y="4520198"/>
            <a:ext cx="6498149" cy="461665"/>
          </a:xfrm>
          <a:prstGeom prst="rect">
            <a:avLst/>
          </a:prstGeom>
          <a:noFill/>
        </p:spPr>
        <p:txBody>
          <a:bodyPr wrap="square" rtlCol="0">
            <a:spAutoFit/>
          </a:bodyPr>
          <a:lstStyle/>
          <a:p>
            <a:r>
              <a:rPr lang="en-US" sz="2400" b="1" dirty="0">
                <a:solidFill>
                  <a:srgbClr val="FFFFFF"/>
                </a:solidFill>
                <a:latin typeface="+mj-lt"/>
              </a:rPr>
              <a:t>Phenophases: Observable life cycle events</a:t>
            </a:r>
          </a:p>
        </p:txBody>
      </p:sp>
      <p:pic>
        <p:nvPicPr>
          <p:cNvPr id="12" name="Picture 1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3" name="Picture 12"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1" name="TextBox 10"/>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14" name="Rectangle 13"/>
          <p:cNvSpPr/>
          <p:nvPr/>
        </p:nvSpPr>
        <p:spPr>
          <a:xfrm>
            <a:off x="152288" y="998586"/>
            <a:ext cx="7954718" cy="1077218"/>
          </a:xfrm>
          <a:prstGeom prst="rect">
            <a:avLst/>
          </a:prstGeom>
          <a:noFill/>
        </p:spPr>
        <p:txBody>
          <a:bodyPr wrap="square">
            <a:spAutoFit/>
          </a:bodyPr>
          <a:lstStyle/>
          <a:p>
            <a:r>
              <a:rPr lang="en-US" sz="3200" b="1" dirty="0">
                <a:solidFill>
                  <a:srgbClr val="73B63B"/>
                </a:solidFill>
                <a:latin typeface="Arial"/>
              </a:rPr>
              <a:t>Understanding </a:t>
            </a:r>
            <a:r>
              <a:rPr lang="en-US" sz="3200" b="1" dirty="0" err="1">
                <a:solidFill>
                  <a:srgbClr val="73B63B"/>
                </a:solidFill>
                <a:latin typeface="Arial"/>
              </a:rPr>
              <a:t>phenophase</a:t>
            </a:r>
            <a:r>
              <a:rPr lang="en-US" sz="3200" b="1" dirty="0">
                <a:solidFill>
                  <a:srgbClr val="73B63B"/>
                </a:solidFill>
                <a:latin typeface="Arial"/>
              </a:rPr>
              <a:t> definitions</a:t>
            </a:r>
          </a:p>
          <a:p>
            <a:endParaRPr lang="en-US" sz="3200" b="1" dirty="0">
              <a:solidFill>
                <a:srgbClr val="73B63B"/>
              </a:solidFill>
              <a:latin typeface="Arial"/>
            </a:endParaRPr>
          </a:p>
        </p:txBody>
      </p:sp>
    </p:spTree>
    <p:extLst>
      <p:ext uri="{BB962C8B-B14F-4D97-AF65-F5344CB8AC3E}">
        <p14:creationId xmlns:p14="http://schemas.microsoft.com/office/powerpoint/2010/main" val="38568293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54277" y="1886359"/>
            <a:ext cx="4754880" cy="3169920"/>
          </a:xfrm>
          <a:prstGeom prst="rect">
            <a:avLst/>
          </a:prstGeom>
        </p:spPr>
      </p:pic>
      <p:sp>
        <p:nvSpPr>
          <p:cNvPr id="12" name="Rectangle 11"/>
          <p:cNvSpPr/>
          <p:nvPr/>
        </p:nvSpPr>
        <p:spPr>
          <a:xfrm>
            <a:off x="152288" y="998586"/>
            <a:ext cx="7954718" cy="584776"/>
          </a:xfrm>
          <a:prstGeom prst="rect">
            <a:avLst/>
          </a:prstGeom>
          <a:noFill/>
        </p:spPr>
        <p:txBody>
          <a:bodyPr wrap="square">
            <a:spAutoFit/>
          </a:bodyPr>
          <a:lstStyle/>
          <a:p>
            <a:r>
              <a:rPr lang="en-US" sz="3200" b="1" dirty="0">
                <a:solidFill>
                  <a:srgbClr val="73B63B"/>
                </a:solidFill>
                <a:latin typeface="Arial"/>
                <a:cs typeface="Century Gothic"/>
              </a:rPr>
              <a:t>Overview</a:t>
            </a:r>
          </a:p>
        </p:txBody>
      </p:sp>
      <p:pic>
        <p:nvPicPr>
          <p:cNvPr id="2" name="Picture 1"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4" name="TextBox 3"/>
          <p:cNvSpPr txBox="1"/>
          <p:nvPr/>
        </p:nvSpPr>
        <p:spPr>
          <a:xfrm>
            <a:off x="243839" y="5205313"/>
            <a:ext cx="7701281" cy="1169551"/>
          </a:xfrm>
          <a:prstGeom prst="rect">
            <a:avLst/>
          </a:prstGeom>
          <a:noFill/>
        </p:spPr>
        <p:txBody>
          <a:bodyPr wrap="square" rtlCol="0">
            <a:spAutoFit/>
          </a:bodyPr>
          <a:lstStyle/>
          <a:p>
            <a:r>
              <a:rPr lang="en-US" sz="1600" dirty="0">
                <a:solidFill>
                  <a:schemeClr val="bg1"/>
                </a:solidFill>
                <a:latin typeface="+mj-lt"/>
              </a:rPr>
              <a:t>“A few minutes ago every tree was excited, bowing to the roaring storm, waving, swirling, tossing their branches in glorious enthusiasm like worship. But though to the outer ear these trees are now silent, their songs never cease.”</a:t>
            </a:r>
          </a:p>
          <a:p>
            <a:endParaRPr lang="en-US" sz="800" dirty="0">
              <a:solidFill>
                <a:schemeClr val="bg1"/>
              </a:solidFill>
              <a:latin typeface="+mj-lt"/>
            </a:endParaRPr>
          </a:p>
          <a:p>
            <a:r>
              <a:rPr lang="en-US" sz="1400" dirty="0">
                <a:solidFill>
                  <a:schemeClr val="bg1"/>
                </a:solidFill>
                <a:latin typeface="+mj-lt"/>
              </a:rPr>
              <a:t>-- John Muir, naturalist, explorer, and writer (1838-1914)</a:t>
            </a:r>
          </a:p>
        </p:txBody>
      </p:sp>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5" name="TextBox 4"/>
          <p:cNvSpPr txBox="1"/>
          <p:nvPr/>
        </p:nvSpPr>
        <p:spPr>
          <a:xfrm>
            <a:off x="5353685" y="4690509"/>
            <a:ext cx="1741374" cy="246221"/>
          </a:xfrm>
          <a:prstGeom prst="rect">
            <a:avLst/>
          </a:prstGeom>
          <a:noFill/>
        </p:spPr>
        <p:txBody>
          <a:bodyPr wrap="square" rtlCol="0">
            <a:spAutoFit/>
          </a:bodyPr>
          <a:lstStyle/>
          <a:p>
            <a:r>
              <a:rPr lang="en-US" sz="1000" dirty="0">
                <a:solidFill>
                  <a:schemeClr val="bg1"/>
                </a:solidFill>
                <a:latin typeface="+mj-lt"/>
              </a:rPr>
              <a:t>Photo: S. Mrozak</a:t>
            </a:r>
          </a:p>
        </p:txBody>
      </p:sp>
    </p:spTree>
    <p:extLst>
      <p:ext uri="{BB962C8B-B14F-4D97-AF65-F5344CB8AC3E}">
        <p14:creationId xmlns:p14="http://schemas.microsoft.com/office/powerpoint/2010/main" val="329415164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4"/>
          <p:cNvSpPr/>
          <p:nvPr/>
        </p:nvSpPr>
        <p:spPr>
          <a:xfrm>
            <a:off x="695325" y="1785938"/>
            <a:ext cx="2436664" cy="315912"/>
          </a:xfrm>
          <a:prstGeom prst="rect">
            <a:avLst/>
          </a:prstGeom>
          <a:solidFill>
            <a:srgbClr val="88BC4F"/>
          </a:solidFill>
        </p:spPr>
        <p:style>
          <a:lnRef idx="2">
            <a:schemeClr val="accent3"/>
          </a:lnRef>
          <a:fillRef idx="1">
            <a:schemeClr val="lt1"/>
          </a:fillRef>
          <a:effectRef idx="0">
            <a:schemeClr val="accent3"/>
          </a:effectRef>
          <a:fontRef idx="minor">
            <a:schemeClr val="dk1"/>
          </a:fontRef>
        </p:style>
        <p:txBody>
          <a:bodyPr spcFirstLastPara="0" vert="horz" wrap="square" lIns="49784" tIns="49784" rIns="49784" bIns="49784" numCol="1" spcCol="1270" anchor="ctr" anchorCtr="0">
            <a:noAutofit/>
          </a:bodyPr>
          <a:lstStyle/>
          <a:p>
            <a:pPr lvl="0" algn="ctr" defTabSz="311150">
              <a:lnSpc>
                <a:spcPct val="90000"/>
              </a:lnSpc>
              <a:spcBef>
                <a:spcPct val="0"/>
              </a:spcBef>
              <a:spcAft>
                <a:spcPct val="35000"/>
              </a:spcAft>
            </a:pPr>
            <a:r>
              <a:rPr lang="en-US" sz="2000" kern="1200" dirty="0">
                <a:solidFill>
                  <a:srgbClr val="FFFFFF"/>
                </a:solidFill>
                <a:latin typeface="+mj-lt"/>
              </a:rPr>
              <a:t>Breaking leaf buds</a:t>
            </a:r>
          </a:p>
        </p:txBody>
      </p:sp>
      <p:grpSp>
        <p:nvGrpSpPr>
          <p:cNvPr id="5" name="Group 4"/>
          <p:cNvGrpSpPr/>
          <p:nvPr/>
        </p:nvGrpSpPr>
        <p:grpSpPr>
          <a:xfrm>
            <a:off x="1334988" y="2348800"/>
            <a:ext cx="5864740" cy="317815"/>
            <a:chOff x="594193" y="1282944"/>
            <a:chExt cx="5197729" cy="317815"/>
          </a:xfrm>
          <a:solidFill>
            <a:srgbClr val="88BC4F"/>
          </a:solidFill>
        </p:grpSpPr>
        <p:sp>
          <p:nvSpPr>
            <p:cNvPr id="6" name="Rounded Rectangle 5"/>
            <p:cNvSpPr/>
            <p:nvPr/>
          </p:nvSpPr>
          <p:spPr>
            <a:xfrm>
              <a:off x="594193" y="1282944"/>
              <a:ext cx="5197729" cy="317815"/>
            </a:xfrm>
            <a:prstGeom prst="roundRect">
              <a:avLst>
                <a:gd name="adj" fmla="val 10000"/>
              </a:avLst>
            </a:prstGeom>
            <a:grpFill/>
          </p:spPr>
          <p:style>
            <a:lnRef idx="2">
              <a:schemeClr val="accent3"/>
            </a:lnRef>
            <a:fillRef idx="1">
              <a:schemeClr val="lt1"/>
            </a:fillRef>
            <a:effectRef idx="0">
              <a:schemeClr val="accent3"/>
            </a:effectRef>
            <a:fontRef idx="minor">
              <a:schemeClr val="dk1"/>
            </a:fontRef>
          </p:style>
        </p:sp>
        <p:sp>
          <p:nvSpPr>
            <p:cNvPr id="7" name="Rounded Rectangle 4"/>
            <p:cNvSpPr/>
            <p:nvPr/>
          </p:nvSpPr>
          <p:spPr>
            <a:xfrm>
              <a:off x="603501" y="1292252"/>
              <a:ext cx="5188421" cy="308507"/>
            </a:xfrm>
            <a:prstGeom prst="rect">
              <a:avLst/>
            </a:prstGeom>
            <a:grpFill/>
          </p:spPr>
          <p:style>
            <a:lnRef idx="2">
              <a:schemeClr val="accent3"/>
            </a:lnRef>
            <a:fillRef idx="1">
              <a:schemeClr val="lt1"/>
            </a:fillRef>
            <a:effectRef idx="0">
              <a:schemeClr val="accent3"/>
            </a:effectRef>
            <a:fontRef idx="minor">
              <a:schemeClr val="dk1"/>
            </a:fontRef>
          </p:style>
          <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000" kern="1200" dirty="0">
                  <a:solidFill>
                    <a:srgbClr val="FFFFFF"/>
                  </a:solidFill>
                  <a:latin typeface="+mj-lt"/>
                </a:rPr>
                <a:t>Leaves</a:t>
              </a:r>
            </a:p>
          </p:txBody>
        </p:sp>
      </p:grpSp>
      <p:sp>
        <p:nvSpPr>
          <p:cNvPr id="8" name="Rounded Rectangle 7"/>
          <p:cNvSpPr/>
          <p:nvPr/>
        </p:nvSpPr>
        <p:spPr>
          <a:xfrm>
            <a:off x="1343879" y="2867478"/>
            <a:ext cx="2385333" cy="286781"/>
          </a:xfrm>
          <a:prstGeom prst="rect">
            <a:avLst/>
          </a:prstGeom>
          <a:solidFill>
            <a:srgbClr val="88BC4F"/>
          </a:solidFill>
        </p:spPr>
        <p:style>
          <a:lnRef idx="2">
            <a:schemeClr val="accent3"/>
          </a:lnRef>
          <a:fillRef idx="1">
            <a:schemeClr val="lt1"/>
          </a:fillRef>
          <a:effectRef idx="0">
            <a:schemeClr val="accent3"/>
          </a:effectRef>
          <a:fontRef idx="minor">
            <a:schemeClr val="dk1"/>
          </a:fontRef>
        </p:style>
        <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2000" kern="1200" dirty="0">
                <a:solidFill>
                  <a:srgbClr val="FFFFFF"/>
                </a:solidFill>
                <a:latin typeface="+mj-lt"/>
              </a:rPr>
              <a:t>Increasing leaf size</a:t>
            </a:r>
          </a:p>
        </p:txBody>
      </p:sp>
      <p:sp>
        <p:nvSpPr>
          <p:cNvPr id="9" name="Rounded Rectangle 10"/>
          <p:cNvSpPr/>
          <p:nvPr/>
        </p:nvSpPr>
        <p:spPr>
          <a:xfrm>
            <a:off x="5270085" y="2855087"/>
            <a:ext cx="1929642" cy="304332"/>
          </a:xfrm>
          <a:prstGeom prst="rect">
            <a:avLst/>
          </a:prstGeom>
          <a:solidFill>
            <a:srgbClr val="88BC4F"/>
          </a:solidFill>
        </p:spPr>
        <p:style>
          <a:lnRef idx="2">
            <a:schemeClr val="accent3"/>
          </a:lnRef>
          <a:fillRef idx="1">
            <a:schemeClr val="lt1"/>
          </a:fillRef>
          <a:effectRef idx="0">
            <a:schemeClr val="accent3"/>
          </a:effectRef>
          <a:fontRef idx="minor">
            <a:schemeClr val="dk1"/>
          </a:fontRef>
        </p:style>
        <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2000" kern="1200" dirty="0">
                <a:solidFill>
                  <a:srgbClr val="FFFFFF"/>
                </a:solidFill>
                <a:latin typeface="+mj-lt"/>
              </a:rPr>
              <a:t>Colored leaves</a:t>
            </a:r>
          </a:p>
        </p:txBody>
      </p:sp>
      <p:sp>
        <p:nvSpPr>
          <p:cNvPr id="11" name="Rounded Rectangle 12"/>
          <p:cNvSpPr/>
          <p:nvPr/>
        </p:nvSpPr>
        <p:spPr>
          <a:xfrm>
            <a:off x="2314170" y="3514518"/>
            <a:ext cx="2879472" cy="308507"/>
          </a:xfrm>
          <a:prstGeom prst="rect">
            <a:avLst/>
          </a:prstGeom>
          <a:solidFill>
            <a:schemeClr val="accent2">
              <a:lumMod val="75000"/>
            </a:schemeClr>
          </a:solidFill>
        </p:spPr>
        <p:style>
          <a:lnRef idx="2">
            <a:schemeClr val="accent2"/>
          </a:lnRef>
          <a:fillRef idx="1">
            <a:schemeClr val="lt1"/>
          </a:fillRef>
          <a:effectRef idx="0">
            <a:schemeClr val="accent2"/>
          </a:effectRef>
          <a:fontRef idx="minor">
            <a:schemeClr val="dk1"/>
          </a:fontRef>
        </p:style>
        <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2000" kern="1200" dirty="0">
                <a:solidFill>
                  <a:srgbClr val="FFFFFF"/>
                </a:solidFill>
                <a:latin typeface="+mj-lt"/>
              </a:rPr>
              <a:t>Flowers or Flower Buds</a:t>
            </a:r>
          </a:p>
        </p:txBody>
      </p:sp>
      <p:sp>
        <p:nvSpPr>
          <p:cNvPr id="12" name="Rounded Rectangle 15"/>
          <p:cNvSpPr/>
          <p:nvPr/>
        </p:nvSpPr>
        <p:spPr>
          <a:xfrm>
            <a:off x="3428585" y="4014556"/>
            <a:ext cx="1765056" cy="261591"/>
          </a:xfrm>
          <a:prstGeom prst="rect">
            <a:avLst/>
          </a:prstGeom>
          <a:solidFill>
            <a:schemeClr val="accent2">
              <a:lumMod val="75000"/>
            </a:schemeClr>
          </a:solidFill>
        </p:spPr>
        <p:style>
          <a:lnRef idx="2">
            <a:schemeClr val="accent2"/>
          </a:lnRef>
          <a:fillRef idx="1">
            <a:schemeClr val="lt1"/>
          </a:fillRef>
          <a:effectRef idx="0">
            <a:schemeClr val="accent2"/>
          </a:effectRef>
          <a:fontRef idx="minor">
            <a:schemeClr val="dk1"/>
          </a:fontRef>
        </p:style>
        <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2000" kern="1200" dirty="0">
                <a:solidFill>
                  <a:srgbClr val="FFFFFF"/>
                </a:solidFill>
                <a:latin typeface="+mj-lt"/>
              </a:rPr>
              <a:t>Open Flowers</a:t>
            </a:r>
          </a:p>
        </p:txBody>
      </p:sp>
      <p:grpSp>
        <p:nvGrpSpPr>
          <p:cNvPr id="13" name="Group 12"/>
          <p:cNvGrpSpPr/>
          <p:nvPr/>
        </p:nvGrpSpPr>
        <p:grpSpPr>
          <a:xfrm>
            <a:off x="4263802" y="4559433"/>
            <a:ext cx="3486739" cy="317815"/>
            <a:chOff x="2701531" y="2907027"/>
            <a:chExt cx="1985469" cy="317815"/>
          </a:xfrm>
          <a:solidFill>
            <a:schemeClr val="accent4">
              <a:lumMod val="75000"/>
            </a:schemeClr>
          </a:solidFill>
        </p:grpSpPr>
        <p:sp>
          <p:nvSpPr>
            <p:cNvPr id="14" name="Rounded Rectangle 13"/>
            <p:cNvSpPr/>
            <p:nvPr/>
          </p:nvSpPr>
          <p:spPr>
            <a:xfrm>
              <a:off x="2701531" y="2907027"/>
              <a:ext cx="1985469" cy="317815"/>
            </a:xfrm>
            <a:prstGeom prst="roundRect">
              <a:avLst>
                <a:gd name="adj" fmla="val 10000"/>
              </a:avLst>
            </a:prstGeom>
            <a:grpFill/>
          </p:spPr>
          <p:style>
            <a:lnRef idx="2">
              <a:schemeClr val="accent4"/>
            </a:lnRef>
            <a:fillRef idx="1">
              <a:schemeClr val="lt1"/>
            </a:fillRef>
            <a:effectRef idx="0">
              <a:schemeClr val="accent4"/>
            </a:effectRef>
            <a:fontRef idx="minor">
              <a:schemeClr val="dk1"/>
            </a:fontRef>
          </p:style>
        </p:sp>
        <p:sp>
          <p:nvSpPr>
            <p:cNvPr id="15" name="Rounded Rectangle 17"/>
            <p:cNvSpPr/>
            <p:nvPr/>
          </p:nvSpPr>
          <p:spPr>
            <a:xfrm>
              <a:off x="2710839" y="2916335"/>
              <a:ext cx="1966853" cy="2991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000" kern="1200" dirty="0">
                  <a:solidFill>
                    <a:srgbClr val="FFFFFF"/>
                  </a:solidFill>
                  <a:latin typeface="+mj-lt"/>
                </a:rPr>
                <a:t>Fruits</a:t>
              </a:r>
            </a:p>
          </p:txBody>
        </p:sp>
      </p:grpSp>
      <p:grpSp>
        <p:nvGrpSpPr>
          <p:cNvPr id="16" name="Group 15"/>
          <p:cNvGrpSpPr/>
          <p:nvPr/>
        </p:nvGrpSpPr>
        <p:grpSpPr>
          <a:xfrm>
            <a:off x="5739985" y="5020340"/>
            <a:ext cx="2014202" cy="317815"/>
            <a:chOff x="2701531" y="2907027"/>
            <a:chExt cx="1985469" cy="317815"/>
          </a:xfrm>
          <a:solidFill>
            <a:schemeClr val="accent4">
              <a:lumMod val="75000"/>
            </a:schemeClr>
          </a:solidFill>
        </p:grpSpPr>
        <p:sp>
          <p:nvSpPr>
            <p:cNvPr id="18" name="Rounded Rectangle 17"/>
            <p:cNvSpPr/>
            <p:nvPr/>
          </p:nvSpPr>
          <p:spPr>
            <a:xfrm>
              <a:off x="2701531" y="2907027"/>
              <a:ext cx="1985469" cy="317815"/>
            </a:xfrm>
            <a:prstGeom prst="roundRect">
              <a:avLst>
                <a:gd name="adj" fmla="val 10000"/>
              </a:avLst>
            </a:prstGeom>
            <a:grpFill/>
          </p:spPr>
          <p:style>
            <a:lnRef idx="2">
              <a:schemeClr val="accent4"/>
            </a:lnRef>
            <a:fillRef idx="1">
              <a:schemeClr val="lt1"/>
            </a:fillRef>
            <a:effectRef idx="0">
              <a:schemeClr val="accent4"/>
            </a:effectRef>
            <a:fontRef idx="minor">
              <a:schemeClr val="dk1"/>
            </a:fontRef>
          </p:style>
        </p:sp>
        <p:sp>
          <p:nvSpPr>
            <p:cNvPr id="19" name="Rounded Rectangle 17"/>
            <p:cNvSpPr/>
            <p:nvPr/>
          </p:nvSpPr>
          <p:spPr>
            <a:xfrm>
              <a:off x="2710839" y="2916335"/>
              <a:ext cx="1966853" cy="2991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000" kern="1200" dirty="0">
                  <a:solidFill>
                    <a:srgbClr val="FFFFFF"/>
                  </a:solidFill>
                  <a:latin typeface="+mj-lt"/>
                </a:rPr>
                <a:t>Ripe Fruits</a:t>
              </a:r>
            </a:p>
          </p:txBody>
        </p:sp>
      </p:grpSp>
      <p:grpSp>
        <p:nvGrpSpPr>
          <p:cNvPr id="20" name="Group 19"/>
          <p:cNvGrpSpPr/>
          <p:nvPr/>
        </p:nvGrpSpPr>
        <p:grpSpPr>
          <a:xfrm>
            <a:off x="6234906" y="5464525"/>
            <a:ext cx="1758296" cy="691924"/>
            <a:chOff x="2701531" y="2907027"/>
            <a:chExt cx="1985469" cy="317815"/>
          </a:xfrm>
          <a:solidFill>
            <a:schemeClr val="accent4">
              <a:lumMod val="75000"/>
            </a:schemeClr>
          </a:solidFill>
        </p:grpSpPr>
        <p:sp>
          <p:nvSpPr>
            <p:cNvPr id="21" name="Rounded Rectangle 20"/>
            <p:cNvSpPr/>
            <p:nvPr/>
          </p:nvSpPr>
          <p:spPr>
            <a:xfrm>
              <a:off x="2701531" y="2907027"/>
              <a:ext cx="1985469" cy="317815"/>
            </a:xfrm>
            <a:prstGeom prst="roundRect">
              <a:avLst>
                <a:gd name="adj" fmla="val 10000"/>
              </a:avLst>
            </a:prstGeom>
            <a:grpFill/>
          </p:spPr>
          <p:style>
            <a:lnRef idx="2">
              <a:schemeClr val="accent4"/>
            </a:lnRef>
            <a:fillRef idx="1">
              <a:schemeClr val="lt1"/>
            </a:fillRef>
            <a:effectRef idx="0">
              <a:schemeClr val="accent4"/>
            </a:effectRef>
            <a:fontRef idx="minor">
              <a:schemeClr val="dk1"/>
            </a:fontRef>
          </p:style>
        </p:sp>
        <p:sp>
          <p:nvSpPr>
            <p:cNvPr id="22" name="Rounded Rectangle 17"/>
            <p:cNvSpPr/>
            <p:nvPr/>
          </p:nvSpPr>
          <p:spPr>
            <a:xfrm>
              <a:off x="2710839" y="2916335"/>
              <a:ext cx="1966853" cy="2991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000" kern="1200" dirty="0">
                  <a:solidFill>
                    <a:srgbClr val="FFFFFF"/>
                  </a:solidFill>
                  <a:latin typeface="+mj-lt"/>
                </a:rPr>
                <a:t>Recent </a:t>
              </a:r>
              <a:r>
                <a:rPr lang="en-US" sz="2000" dirty="0">
                  <a:solidFill>
                    <a:srgbClr val="FFFFFF"/>
                  </a:solidFill>
                  <a:latin typeface="+mj-lt"/>
                </a:rPr>
                <a:t>fruit or seed drop</a:t>
              </a:r>
              <a:endParaRPr lang="en-US" sz="2000" kern="1200" dirty="0">
                <a:solidFill>
                  <a:srgbClr val="FFFFFF"/>
                </a:solidFill>
                <a:latin typeface="+mj-lt"/>
              </a:endParaRPr>
            </a:p>
          </p:txBody>
        </p:sp>
      </p:grpSp>
      <p:sp>
        <p:nvSpPr>
          <p:cNvPr id="2" name="TextBox 1"/>
          <p:cNvSpPr txBox="1"/>
          <p:nvPr/>
        </p:nvSpPr>
        <p:spPr>
          <a:xfrm>
            <a:off x="82550" y="762000"/>
            <a:ext cx="7038627" cy="584200"/>
          </a:xfrm>
          <a:prstGeom prst="rect">
            <a:avLst/>
          </a:prstGeom>
          <a:noFill/>
        </p:spPr>
        <p:txBody>
          <a:bodyPr wrap="square" rtlCol="0" anchor="t">
            <a:spAutoFit/>
          </a:bodyPr>
          <a:lstStyle/>
          <a:p>
            <a:r>
              <a:rPr lang="en-US" sz="3200" b="1" dirty="0">
                <a:solidFill>
                  <a:srgbClr val="88BC4F"/>
                </a:solidFill>
                <a:latin typeface="+mj-lt"/>
              </a:rPr>
              <a:t>Deciduous Plant Phenophases</a:t>
            </a:r>
          </a:p>
        </p:txBody>
      </p:sp>
      <p:pic>
        <p:nvPicPr>
          <p:cNvPr id="24" name="Picture 23"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25" name="Picture 24"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23" name="TextBox 22"/>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291386698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buds, in general</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27"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7097" y="1577556"/>
            <a:ext cx="5999600" cy="5034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34669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buds, in general</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8"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24304" y="1576419"/>
            <a:ext cx="7554023" cy="4384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455291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leaves, in general</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9"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556"/>
          <a:stretch/>
        </p:blipFill>
        <p:spPr bwMode="auto">
          <a:xfrm>
            <a:off x="118570" y="1656268"/>
            <a:ext cx="5804941" cy="4782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495100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Beech leaves</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8" name="Picture 7" descr="Fagus Slideshow-Stage0.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3763" y="1537232"/>
            <a:ext cx="7168350" cy="4778901"/>
          </a:xfrm>
          <a:prstGeom prst="rect">
            <a:avLst/>
          </a:prstGeom>
        </p:spPr>
      </p:pic>
    </p:spTree>
    <p:extLst>
      <p:ext uri="{BB962C8B-B14F-4D97-AF65-F5344CB8AC3E}">
        <p14:creationId xmlns:p14="http://schemas.microsoft.com/office/powerpoint/2010/main" val="257437681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Beech leaves</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8" name="Picture 7" descr="Fagus Slideshow-Stage2.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840" y="1534373"/>
            <a:ext cx="7494693" cy="4996461"/>
          </a:xfrm>
          <a:prstGeom prst="rect">
            <a:avLst/>
          </a:prstGeom>
        </p:spPr>
      </p:pic>
    </p:spTree>
    <p:extLst>
      <p:ext uri="{BB962C8B-B14F-4D97-AF65-F5344CB8AC3E}">
        <p14:creationId xmlns:p14="http://schemas.microsoft.com/office/powerpoint/2010/main" val="329383442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Beech leaves</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8" name="Picture 7" descr="Fagus Slideshow-Stage3b.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6208" y="1579531"/>
            <a:ext cx="7218324" cy="4812216"/>
          </a:xfrm>
          <a:prstGeom prst="rect">
            <a:avLst/>
          </a:prstGeom>
        </p:spPr>
      </p:pic>
    </p:spTree>
    <p:extLst>
      <p:ext uri="{BB962C8B-B14F-4D97-AF65-F5344CB8AC3E}">
        <p14:creationId xmlns:p14="http://schemas.microsoft.com/office/powerpoint/2010/main" val="420026337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Beech leaves</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8" name="Picture 7" descr="Fagus Slideshow-stage3.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3886" y="1627386"/>
            <a:ext cx="6925845" cy="4617230"/>
          </a:xfrm>
          <a:prstGeom prst="rect">
            <a:avLst/>
          </a:prstGeom>
        </p:spPr>
      </p:pic>
    </p:spTree>
    <p:extLst>
      <p:ext uri="{BB962C8B-B14F-4D97-AF65-F5344CB8AC3E}">
        <p14:creationId xmlns:p14="http://schemas.microsoft.com/office/powerpoint/2010/main" val="18716370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Beech leaves</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8" name="Picture 7" descr="Fagus Slideshow-9.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3966" y="1635086"/>
            <a:ext cx="4735234" cy="4735234"/>
          </a:xfrm>
          <a:prstGeom prst="rect">
            <a:avLst/>
          </a:prstGeom>
        </p:spPr>
      </p:pic>
    </p:spTree>
    <p:extLst>
      <p:ext uri="{BB962C8B-B14F-4D97-AF65-F5344CB8AC3E}">
        <p14:creationId xmlns:p14="http://schemas.microsoft.com/office/powerpoint/2010/main" val="55286263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Beech leaves</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8" name="Picture 7" descr="Fagus Slideshow-Stage6.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940" y="1613340"/>
            <a:ext cx="7082194" cy="4720894"/>
          </a:xfrm>
          <a:prstGeom prst="rect">
            <a:avLst/>
          </a:prstGeom>
        </p:spPr>
      </p:pic>
    </p:spTree>
    <p:extLst>
      <p:ext uri="{BB962C8B-B14F-4D97-AF65-F5344CB8AC3E}">
        <p14:creationId xmlns:p14="http://schemas.microsoft.com/office/powerpoint/2010/main" val="280328559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39" y="1583362"/>
            <a:ext cx="3835257" cy="2556838"/>
          </a:xfrm>
          <a:prstGeom prst="rect">
            <a:avLst/>
          </a:prstGeom>
        </p:spPr>
      </p:pic>
      <p:sp>
        <p:nvSpPr>
          <p:cNvPr id="12" name="Rectangle 11"/>
          <p:cNvSpPr/>
          <p:nvPr/>
        </p:nvSpPr>
        <p:spPr>
          <a:xfrm>
            <a:off x="152288" y="998586"/>
            <a:ext cx="7954718" cy="584776"/>
          </a:xfrm>
          <a:prstGeom prst="rect">
            <a:avLst/>
          </a:prstGeom>
          <a:noFill/>
        </p:spPr>
        <p:txBody>
          <a:bodyPr wrap="square">
            <a:spAutoFit/>
          </a:bodyPr>
          <a:lstStyle/>
          <a:p>
            <a:r>
              <a:rPr lang="en-US" sz="3200" b="1" dirty="0">
                <a:solidFill>
                  <a:srgbClr val="73B63B"/>
                </a:solidFill>
                <a:latin typeface="Arial"/>
                <a:cs typeface="Century Gothic"/>
              </a:rPr>
              <a:t>Overview</a:t>
            </a:r>
          </a:p>
        </p:txBody>
      </p:sp>
      <p:pic>
        <p:nvPicPr>
          <p:cNvPr id="2" name="Picture 1"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4" name="TextBox 3"/>
          <p:cNvSpPr txBox="1"/>
          <p:nvPr/>
        </p:nvSpPr>
        <p:spPr>
          <a:xfrm>
            <a:off x="243839" y="5205313"/>
            <a:ext cx="7701281" cy="1169551"/>
          </a:xfrm>
          <a:prstGeom prst="rect">
            <a:avLst/>
          </a:prstGeom>
          <a:noFill/>
        </p:spPr>
        <p:txBody>
          <a:bodyPr wrap="square" rtlCol="0">
            <a:spAutoFit/>
          </a:bodyPr>
          <a:lstStyle/>
          <a:p>
            <a:r>
              <a:rPr lang="en-US" sz="1600" dirty="0">
                <a:solidFill>
                  <a:schemeClr val="bg1"/>
                </a:solidFill>
                <a:latin typeface="+mj-lt"/>
              </a:rPr>
              <a:t>“A few minutes ago every tree was excited, bowing to the roaring storm, waving, swirling, tossing their branches in glorious enthusiasm like worship. But though to the outer ear these trees are now silent, their songs never cease.”</a:t>
            </a:r>
          </a:p>
          <a:p>
            <a:endParaRPr lang="en-US" sz="800" dirty="0">
              <a:solidFill>
                <a:schemeClr val="bg1"/>
              </a:solidFill>
              <a:latin typeface="+mj-lt"/>
            </a:endParaRPr>
          </a:p>
          <a:p>
            <a:r>
              <a:rPr lang="en-US" sz="1400" dirty="0">
                <a:solidFill>
                  <a:schemeClr val="bg1"/>
                </a:solidFill>
                <a:latin typeface="+mj-lt"/>
              </a:rPr>
              <a:t>-- John Muir, naturalist, explorer, and writer (1838-1914)</a:t>
            </a:r>
          </a:p>
        </p:txBody>
      </p:sp>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5" name="TextBox 4"/>
          <p:cNvSpPr txBox="1"/>
          <p:nvPr/>
        </p:nvSpPr>
        <p:spPr>
          <a:xfrm>
            <a:off x="159385" y="4131709"/>
            <a:ext cx="1741374" cy="246221"/>
          </a:xfrm>
          <a:prstGeom prst="rect">
            <a:avLst/>
          </a:prstGeom>
          <a:noFill/>
        </p:spPr>
        <p:txBody>
          <a:bodyPr wrap="square" rtlCol="0">
            <a:spAutoFit/>
          </a:bodyPr>
          <a:lstStyle/>
          <a:p>
            <a:r>
              <a:rPr lang="en-US" sz="1000" dirty="0">
                <a:solidFill>
                  <a:schemeClr val="bg1"/>
                </a:solidFill>
                <a:latin typeface="+mj-lt"/>
              </a:rPr>
              <a:t>Photo: S. Mrozak</a:t>
            </a:r>
          </a:p>
        </p:txBody>
      </p:sp>
      <p:pic>
        <p:nvPicPr>
          <p:cNvPr id="8" name="Picture 7" descr="Linden grove 22-APR-2016.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81250" y="1063230"/>
            <a:ext cx="5657850" cy="3771900"/>
          </a:xfrm>
          <a:prstGeom prst="rect">
            <a:avLst/>
          </a:prstGeom>
        </p:spPr>
      </p:pic>
    </p:spTree>
    <p:extLst>
      <p:ext uri="{BB962C8B-B14F-4D97-AF65-F5344CB8AC3E}">
        <p14:creationId xmlns:p14="http://schemas.microsoft.com/office/powerpoint/2010/main" val="1432425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Beech leaves</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8" name="Picture 7" descr="Fagus Slideshow-6.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7116" y="1654882"/>
            <a:ext cx="7169685" cy="4779790"/>
          </a:xfrm>
          <a:prstGeom prst="rect">
            <a:avLst/>
          </a:prstGeom>
        </p:spPr>
      </p:pic>
    </p:spTree>
    <p:extLst>
      <p:ext uri="{BB962C8B-B14F-4D97-AF65-F5344CB8AC3E}">
        <p14:creationId xmlns:p14="http://schemas.microsoft.com/office/powerpoint/2010/main" val="289133119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flowers, in general</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grpSp>
        <p:nvGrpSpPr>
          <p:cNvPr id="8" name="Group 7"/>
          <p:cNvGrpSpPr/>
          <p:nvPr/>
        </p:nvGrpSpPr>
        <p:grpSpPr>
          <a:xfrm>
            <a:off x="384389" y="1676400"/>
            <a:ext cx="3999476" cy="4741331"/>
            <a:chOff x="366992" y="301625"/>
            <a:chExt cx="5861088" cy="6285702"/>
          </a:xfrm>
        </p:grpSpPr>
        <p:pic>
          <p:nvPicPr>
            <p:cNvPr id="1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6992" y="301625"/>
              <a:ext cx="5861087" cy="6285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rot="16200000">
              <a:off x="4653271" y="5012518"/>
              <a:ext cx="2259167" cy="890450"/>
            </a:xfrm>
            <a:prstGeom prst="rect">
              <a:avLst/>
            </a:prstGeom>
            <a:solidFill>
              <a:srgbClr val="4D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grpSp>
      <p:pic>
        <p:nvPicPr>
          <p:cNvPr id="3" name="Picture 2" descr="acer rubrum.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12041" y="2089355"/>
            <a:ext cx="4381894" cy="3784350"/>
          </a:xfrm>
          <a:prstGeom prst="rect">
            <a:avLst/>
          </a:prstGeom>
        </p:spPr>
      </p:pic>
    </p:spTree>
    <p:extLst>
      <p:ext uri="{BB962C8B-B14F-4D97-AF65-F5344CB8AC3E}">
        <p14:creationId xmlns:p14="http://schemas.microsoft.com/office/powerpoint/2010/main" val="377127292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About fruit, in general</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5" name="Picture 4" descr="IMG_7308.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6701" y="1530350"/>
            <a:ext cx="4143375" cy="2762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40557" y="1151354"/>
            <a:ext cx="3640666" cy="2730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7"/>
          <a:stretch>
            <a:fillRect/>
          </a:stretch>
        </p:blipFill>
        <p:spPr>
          <a:xfrm>
            <a:off x="118550" y="3976937"/>
            <a:ext cx="2426738" cy="2206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289476" y="1549400"/>
            <a:ext cx="1769936"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sz="1600" dirty="0">
                <a:solidFill>
                  <a:srgbClr val="FFFFFF"/>
                </a:solidFill>
                <a:latin typeface="Arial"/>
              </a:rPr>
              <a:t>Shagbark hickory</a:t>
            </a:r>
          </a:p>
        </p:txBody>
      </p:sp>
      <p:sp>
        <p:nvSpPr>
          <p:cNvPr id="16" name="TextBox 15"/>
          <p:cNvSpPr txBox="1"/>
          <p:nvPr/>
        </p:nvSpPr>
        <p:spPr>
          <a:xfrm>
            <a:off x="7801340" y="3517900"/>
            <a:ext cx="966931"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sz="1600" dirty="0">
                <a:solidFill>
                  <a:srgbClr val="FFFFFF"/>
                </a:solidFill>
                <a:latin typeface="Arial"/>
              </a:rPr>
              <a:t>Red oak</a:t>
            </a:r>
          </a:p>
        </p:txBody>
      </p:sp>
      <p:sp>
        <p:nvSpPr>
          <p:cNvPr id="17" name="TextBox 16"/>
          <p:cNvSpPr txBox="1"/>
          <p:nvPr/>
        </p:nvSpPr>
        <p:spPr>
          <a:xfrm>
            <a:off x="134806" y="3993178"/>
            <a:ext cx="800820"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sz="1600" dirty="0">
                <a:solidFill>
                  <a:srgbClr val="FFFFFF"/>
                </a:solidFill>
                <a:latin typeface="Arial"/>
              </a:rPr>
              <a:t>Linden</a:t>
            </a:r>
          </a:p>
        </p:txBody>
      </p:sp>
      <p:sp>
        <p:nvSpPr>
          <p:cNvPr id="18" name="TextBox 17"/>
          <p:cNvSpPr txBox="1"/>
          <p:nvPr/>
        </p:nvSpPr>
        <p:spPr>
          <a:xfrm>
            <a:off x="6604000" y="4927600"/>
            <a:ext cx="1865502" cy="369332"/>
          </a:xfrm>
          <a:prstGeom prst="rect">
            <a:avLst/>
          </a:prstGeom>
          <a:noFill/>
        </p:spPr>
        <p:txBody>
          <a:bodyPr wrap="none" rtlCol="0">
            <a:spAutoFit/>
          </a:bodyPr>
          <a:lstStyle/>
          <a:p>
            <a:r>
              <a:rPr lang="en-US" dirty="0">
                <a:solidFill>
                  <a:srgbClr val="FFFFFF"/>
                </a:solidFill>
                <a:latin typeface="Arial"/>
              </a:rPr>
              <a:t>American beech</a:t>
            </a:r>
          </a:p>
        </p:txBody>
      </p:sp>
      <p:sp>
        <p:nvSpPr>
          <p:cNvPr id="20" name="TextBox 19"/>
          <p:cNvSpPr txBox="1"/>
          <p:nvPr/>
        </p:nvSpPr>
        <p:spPr>
          <a:xfrm>
            <a:off x="4038600" y="4076700"/>
            <a:ext cx="1287770" cy="369332"/>
          </a:xfrm>
          <a:prstGeom prst="rect">
            <a:avLst/>
          </a:prstGeom>
          <a:noFill/>
        </p:spPr>
        <p:txBody>
          <a:bodyPr wrap="none" rtlCol="0">
            <a:spAutoFit/>
          </a:bodyPr>
          <a:lstStyle/>
          <a:p>
            <a:r>
              <a:rPr lang="en-US" dirty="0">
                <a:solidFill>
                  <a:srgbClr val="FFFFFF"/>
                </a:solidFill>
                <a:latin typeface="Arial"/>
              </a:rPr>
              <a:t>River birch</a:t>
            </a:r>
          </a:p>
        </p:txBody>
      </p:sp>
      <p:pic>
        <p:nvPicPr>
          <p:cNvPr id="19" name="Picture 18"/>
          <p:cNvPicPr>
            <a:picLocks noChangeAspect="1"/>
          </p:cNvPicPr>
          <p:nvPr/>
        </p:nvPicPr>
        <p:blipFill>
          <a:blip r:embed="rId8" cstate="email">
            <a:alphaModFix/>
            <a:extLst>
              <a:ext uri="{28A0092B-C50C-407E-A947-70E740481C1C}">
                <a14:useLocalDpi xmlns:a14="http://schemas.microsoft.com/office/drawing/2010/main"/>
              </a:ext>
            </a:extLst>
          </a:blip>
          <a:stretch>
            <a:fillRect/>
          </a:stretch>
        </p:blipFill>
        <p:spPr>
          <a:xfrm>
            <a:off x="3164763" y="2780834"/>
            <a:ext cx="3148803" cy="21096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01744" y="4457700"/>
            <a:ext cx="2852495" cy="2137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p:cNvSpPr txBox="1"/>
          <p:nvPr/>
        </p:nvSpPr>
        <p:spPr>
          <a:xfrm>
            <a:off x="2260600" y="4660900"/>
            <a:ext cx="1493468" cy="369332"/>
          </a:xfrm>
          <a:prstGeom prst="rect">
            <a:avLst/>
          </a:prstGeom>
          <a:noFill/>
        </p:spPr>
        <p:txBody>
          <a:bodyPr wrap="none" rtlCol="0">
            <a:spAutoFit/>
          </a:bodyPr>
          <a:lstStyle/>
          <a:p>
            <a:r>
              <a:rPr lang="en-US" dirty="0">
                <a:solidFill>
                  <a:srgbClr val="FFFFFF"/>
                </a:solidFill>
                <a:latin typeface="Arial"/>
              </a:rPr>
              <a:t>Sugar maple</a:t>
            </a:r>
          </a:p>
        </p:txBody>
      </p:sp>
      <p:grpSp>
        <p:nvGrpSpPr>
          <p:cNvPr id="29" name="Group 28"/>
          <p:cNvGrpSpPr/>
          <p:nvPr/>
        </p:nvGrpSpPr>
        <p:grpSpPr>
          <a:xfrm>
            <a:off x="2253201" y="4774672"/>
            <a:ext cx="3027597" cy="1994430"/>
            <a:chOff x="2253757" y="4833150"/>
            <a:chExt cx="3160179" cy="2081768"/>
          </a:xfrm>
        </p:grpSpPr>
        <p:pic>
          <p:nvPicPr>
            <p:cNvPr id="21" name="Picture 2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253757" y="4833150"/>
              <a:ext cx="3160179" cy="20817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p:cNvSpPr txBox="1"/>
            <p:nvPr/>
          </p:nvSpPr>
          <p:spPr>
            <a:xfrm>
              <a:off x="2272470" y="4842591"/>
              <a:ext cx="1547879" cy="3533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1600" dirty="0">
                  <a:solidFill>
                    <a:srgbClr val="FFFFFF"/>
                  </a:solidFill>
                  <a:latin typeface="Arial"/>
                </a:rPr>
                <a:t>Sugar maple</a:t>
              </a:r>
            </a:p>
          </p:txBody>
        </p:sp>
      </p:grpSp>
      <p:sp>
        <p:nvSpPr>
          <p:cNvPr id="28" name="TextBox 27"/>
          <p:cNvSpPr txBox="1"/>
          <p:nvPr/>
        </p:nvSpPr>
        <p:spPr>
          <a:xfrm>
            <a:off x="6114444" y="6242385"/>
            <a:ext cx="1772256"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1600" dirty="0">
                <a:solidFill>
                  <a:srgbClr val="FFFFFF"/>
                </a:solidFill>
                <a:latin typeface="Arial"/>
              </a:rPr>
              <a:t>American beech</a:t>
            </a:r>
          </a:p>
        </p:txBody>
      </p:sp>
      <p:sp>
        <p:nvSpPr>
          <p:cNvPr id="3" name="TextBox 2"/>
          <p:cNvSpPr txBox="1"/>
          <p:nvPr/>
        </p:nvSpPr>
        <p:spPr>
          <a:xfrm>
            <a:off x="5134981" y="2799834"/>
            <a:ext cx="1165203"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sz="1600" dirty="0">
                <a:latin typeface="Arial"/>
              </a:rPr>
              <a:t>River birch</a:t>
            </a:r>
          </a:p>
        </p:txBody>
      </p:sp>
    </p:spTree>
    <p:extLst>
      <p:ext uri="{BB962C8B-B14F-4D97-AF65-F5344CB8AC3E}">
        <p14:creationId xmlns:p14="http://schemas.microsoft.com/office/powerpoint/2010/main" val="37002697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549" y="933615"/>
            <a:ext cx="8144917" cy="1077218"/>
          </a:xfrm>
          <a:prstGeom prst="rect">
            <a:avLst/>
          </a:prstGeom>
          <a:noFill/>
        </p:spPr>
        <p:txBody>
          <a:bodyPr wrap="square" rtlCol="0" anchor="t">
            <a:spAutoFit/>
          </a:bodyPr>
          <a:lstStyle/>
          <a:p>
            <a:r>
              <a:rPr lang="en-US" sz="3200" b="1" dirty="0">
                <a:solidFill>
                  <a:srgbClr val="88BC4F"/>
                </a:solidFill>
                <a:latin typeface="+mj-lt"/>
              </a:rPr>
              <a:t>Phenophases: What to look for when</a:t>
            </a:r>
            <a:r>
              <a:rPr lang="en-US" sz="3200" dirty="0">
                <a:solidFill>
                  <a:srgbClr val="88BC4F"/>
                </a:solidFill>
                <a:latin typeface="+mj-lt"/>
              </a:rPr>
              <a:t> </a:t>
            </a:r>
            <a:br>
              <a:rPr lang="en-US" sz="3200" dirty="0">
                <a:solidFill>
                  <a:srgbClr val="88BC4F"/>
                </a:solidFill>
                <a:latin typeface="+mj-lt"/>
              </a:rPr>
            </a:br>
            <a:endParaRPr lang="en-US" sz="3200" dirty="0">
              <a:solidFill>
                <a:srgbClr val="88BC4F"/>
              </a:solidFill>
              <a:latin typeface="+mj-lt"/>
            </a:endParaRPr>
          </a:p>
        </p:txBody>
      </p:sp>
      <p:pic>
        <p:nvPicPr>
          <p:cNvPr id="24" name="Picture 23"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25" name="Picture 24"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23" name="TextBox 22"/>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10" name="Picture 9" descr="PhenologyTimeline_BackSide[26].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8502" y="3420625"/>
            <a:ext cx="4226970" cy="3262312"/>
          </a:xfrm>
          <a:prstGeom prst="rect">
            <a:avLst/>
          </a:prstGeom>
        </p:spPr>
      </p:pic>
      <p:pic>
        <p:nvPicPr>
          <p:cNvPr id="17" name="Picture 16" descr="PhenologyTimeline_FrontSide[21].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4898" y="1802336"/>
            <a:ext cx="4267200" cy="3294890"/>
          </a:xfrm>
          <a:prstGeom prst="rect">
            <a:avLst/>
          </a:prstGeom>
        </p:spPr>
      </p:pic>
    </p:spTree>
    <p:extLst>
      <p:ext uri="{BB962C8B-B14F-4D97-AF65-F5344CB8AC3E}">
        <p14:creationId xmlns:p14="http://schemas.microsoft.com/office/powerpoint/2010/main" val="149053816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lternate Process 18"/>
          <p:cNvSpPr/>
          <p:nvPr/>
        </p:nvSpPr>
        <p:spPr>
          <a:xfrm>
            <a:off x="2412497" y="2539987"/>
            <a:ext cx="1549097" cy="999299"/>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latin typeface="+mj-lt"/>
              </a:rPr>
              <a:t>Flowers </a:t>
            </a:r>
          </a:p>
        </p:txBody>
      </p:sp>
      <p:sp>
        <p:nvSpPr>
          <p:cNvPr id="20" name="Alternate Process 19"/>
          <p:cNvSpPr/>
          <p:nvPr/>
        </p:nvSpPr>
        <p:spPr>
          <a:xfrm>
            <a:off x="4439008" y="2556769"/>
            <a:ext cx="1549097" cy="999299"/>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000000"/>
                </a:solidFill>
                <a:latin typeface="+mj-lt"/>
              </a:rPr>
              <a:t>Fruits</a:t>
            </a:r>
          </a:p>
        </p:txBody>
      </p:sp>
      <p:sp>
        <p:nvSpPr>
          <p:cNvPr id="21" name="Alternate Process 20"/>
          <p:cNvSpPr/>
          <p:nvPr/>
        </p:nvSpPr>
        <p:spPr>
          <a:xfrm>
            <a:off x="366772" y="2553345"/>
            <a:ext cx="1549097" cy="999299"/>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latin typeface="+mj-lt"/>
              </a:rPr>
              <a:t>Leaves</a:t>
            </a:r>
          </a:p>
        </p:txBody>
      </p:sp>
      <p:sp>
        <p:nvSpPr>
          <p:cNvPr id="22" name="Striped Right Arrow 21"/>
          <p:cNvSpPr/>
          <p:nvPr/>
        </p:nvSpPr>
        <p:spPr>
          <a:xfrm>
            <a:off x="1877878" y="2909858"/>
            <a:ext cx="554836" cy="336684"/>
          </a:xfrm>
          <a:prstGeom prst="stripedRightArrow">
            <a:avLst/>
          </a:prstGeom>
          <a:gradFill flip="none" rotWithShape="1">
            <a:gsLst>
              <a:gs pos="99000">
                <a:schemeClr val="accent3">
                  <a:lumMod val="50000"/>
                </a:schemeClr>
              </a:gs>
              <a:gs pos="1000">
                <a:srgbClr val="FFFFFF"/>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mj-lt"/>
            </a:endParaRPr>
          </a:p>
        </p:txBody>
      </p:sp>
      <p:sp>
        <p:nvSpPr>
          <p:cNvPr id="23" name="Striped Right Arrow 22"/>
          <p:cNvSpPr/>
          <p:nvPr/>
        </p:nvSpPr>
        <p:spPr>
          <a:xfrm>
            <a:off x="3892060" y="2914310"/>
            <a:ext cx="554836" cy="336684"/>
          </a:xfrm>
          <a:prstGeom prst="stripedRightArrow">
            <a:avLst/>
          </a:prstGeom>
          <a:gradFill flip="none" rotWithShape="1">
            <a:gsLst>
              <a:gs pos="99000">
                <a:schemeClr val="accent3">
                  <a:lumMod val="50000"/>
                </a:schemeClr>
              </a:gs>
              <a:gs pos="1000">
                <a:srgbClr val="FFFFFF"/>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mj-lt"/>
            </a:endParaRPr>
          </a:p>
        </p:txBody>
      </p:sp>
      <p:sp>
        <p:nvSpPr>
          <p:cNvPr id="24" name="TextBox 23"/>
          <p:cNvSpPr txBox="1"/>
          <p:nvPr/>
        </p:nvSpPr>
        <p:spPr>
          <a:xfrm>
            <a:off x="336669" y="3675954"/>
            <a:ext cx="1980635" cy="1200329"/>
          </a:xfrm>
          <a:prstGeom prst="rect">
            <a:avLst/>
          </a:prstGeom>
          <a:noFill/>
        </p:spPr>
        <p:txBody>
          <a:bodyPr wrap="square" rtlCol="0">
            <a:spAutoFit/>
          </a:bodyPr>
          <a:lstStyle/>
          <a:p>
            <a:pPr marL="285750" indent="-285750">
              <a:buFont typeface="Wingdings" charset="2"/>
              <a:buChar char=""/>
            </a:pPr>
            <a:r>
              <a:rPr lang="en-US" dirty="0">
                <a:solidFill>
                  <a:schemeClr val="bg1"/>
                </a:solidFill>
                <a:latin typeface="+mj-lt"/>
              </a:rPr>
              <a:t>Young leaves</a:t>
            </a:r>
          </a:p>
          <a:p>
            <a:pPr marL="285750" indent="-285750">
              <a:buFont typeface="Wingdings" charset="2"/>
              <a:buChar char=""/>
            </a:pPr>
            <a:r>
              <a:rPr lang="en-US" dirty="0">
                <a:solidFill>
                  <a:schemeClr val="bg1"/>
                </a:solidFill>
                <a:latin typeface="+mj-lt"/>
              </a:rPr>
              <a:t>Leaves</a:t>
            </a:r>
          </a:p>
          <a:p>
            <a:pPr marL="285750" indent="-285750">
              <a:buFont typeface="Wingdings" charset="2"/>
              <a:buChar char=""/>
            </a:pPr>
            <a:r>
              <a:rPr lang="en-US" dirty="0">
                <a:solidFill>
                  <a:schemeClr val="bg1"/>
                </a:solidFill>
                <a:latin typeface="+mj-lt"/>
              </a:rPr>
              <a:t>Colored leaves</a:t>
            </a:r>
          </a:p>
        </p:txBody>
      </p:sp>
      <p:sp>
        <p:nvSpPr>
          <p:cNvPr id="25" name="TextBox 24"/>
          <p:cNvSpPr txBox="1"/>
          <p:nvPr/>
        </p:nvSpPr>
        <p:spPr>
          <a:xfrm>
            <a:off x="2531352" y="3587952"/>
            <a:ext cx="1779127" cy="1200329"/>
          </a:xfrm>
          <a:prstGeom prst="rect">
            <a:avLst/>
          </a:prstGeom>
          <a:noFill/>
        </p:spPr>
        <p:txBody>
          <a:bodyPr wrap="square" rtlCol="0">
            <a:spAutoFit/>
          </a:bodyPr>
          <a:lstStyle/>
          <a:p>
            <a:pPr marL="285750" indent="-285750">
              <a:buFont typeface="Wingdings" charset="2"/>
              <a:buChar char=""/>
            </a:pPr>
            <a:r>
              <a:rPr lang="en-US" dirty="0">
                <a:solidFill>
                  <a:schemeClr val="bg1"/>
                </a:solidFill>
                <a:latin typeface="+mj-lt"/>
              </a:rPr>
              <a:t>Flowers or flower buds</a:t>
            </a:r>
          </a:p>
          <a:p>
            <a:pPr marL="285750" indent="-285750">
              <a:buFont typeface="Wingdings" charset="2"/>
              <a:buChar char=""/>
            </a:pPr>
            <a:r>
              <a:rPr lang="en-US" dirty="0">
                <a:solidFill>
                  <a:schemeClr val="bg1"/>
                </a:solidFill>
                <a:latin typeface="+mj-lt"/>
              </a:rPr>
              <a:t>Open flowers</a:t>
            </a:r>
          </a:p>
        </p:txBody>
      </p:sp>
      <p:sp>
        <p:nvSpPr>
          <p:cNvPr id="26" name="TextBox 25"/>
          <p:cNvSpPr txBox="1"/>
          <p:nvPr/>
        </p:nvSpPr>
        <p:spPr>
          <a:xfrm>
            <a:off x="4405464" y="3649597"/>
            <a:ext cx="1652178" cy="1200329"/>
          </a:xfrm>
          <a:prstGeom prst="rect">
            <a:avLst/>
          </a:prstGeom>
          <a:noFill/>
        </p:spPr>
        <p:txBody>
          <a:bodyPr wrap="square" rtlCol="0">
            <a:spAutoFit/>
          </a:bodyPr>
          <a:lstStyle/>
          <a:p>
            <a:pPr marL="285750" indent="-285750">
              <a:buFont typeface="Wingdings" charset="2"/>
              <a:buChar char=""/>
            </a:pPr>
            <a:r>
              <a:rPr lang="en-US" dirty="0">
                <a:solidFill>
                  <a:schemeClr val="bg1"/>
                </a:solidFill>
                <a:latin typeface="+mj-lt"/>
              </a:rPr>
              <a:t>Ripe fruits</a:t>
            </a:r>
          </a:p>
          <a:p>
            <a:pPr marL="285750" indent="-285750">
              <a:buFont typeface="Wingdings" charset="2"/>
              <a:buChar char=""/>
            </a:pPr>
            <a:r>
              <a:rPr lang="en-US" dirty="0">
                <a:solidFill>
                  <a:schemeClr val="bg1"/>
                </a:solidFill>
                <a:latin typeface="+mj-lt"/>
              </a:rPr>
              <a:t>Recent seed or fruit drop</a:t>
            </a:r>
          </a:p>
        </p:txBody>
      </p:sp>
      <p:sp>
        <p:nvSpPr>
          <p:cNvPr id="27" name="TextBox 26"/>
          <p:cNvSpPr txBox="1"/>
          <p:nvPr/>
        </p:nvSpPr>
        <p:spPr>
          <a:xfrm>
            <a:off x="361329" y="1985183"/>
            <a:ext cx="889987" cy="461665"/>
          </a:xfrm>
          <a:prstGeom prst="rect">
            <a:avLst/>
          </a:prstGeom>
          <a:noFill/>
        </p:spPr>
        <p:txBody>
          <a:bodyPr wrap="none" rtlCol="0">
            <a:spAutoFit/>
          </a:bodyPr>
          <a:lstStyle/>
          <a:p>
            <a:r>
              <a:rPr lang="en-US" sz="2400" dirty="0">
                <a:solidFill>
                  <a:srgbClr val="88BC4F"/>
                </a:solidFill>
                <a:latin typeface="+mj-lt"/>
              </a:rPr>
              <a:t>Plant </a:t>
            </a:r>
          </a:p>
        </p:txBody>
      </p:sp>
      <p:sp>
        <p:nvSpPr>
          <p:cNvPr id="28" name="TextBox 27"/>
          <p:cNvSpPr txBox="1"/>
          <p:nvPr/>
        </p:nvSpPr>
        <p:spPr>
          <a:xfrm>
            <a:off x="367603" y="1029469"/>
            <a:ext cx="4061929" cy="584776"/>
          </a:xfrm>
          <a:prstGeom prst="rect">
            <a:avLst/>
          </a:prstGeom>
          <a:noFill/>
        </p:spPr>
        <p:txBody>
          <a:bodyPr wrap="none" rtlCol="0">
            <a:spAutoFit/>
          </a:bodyPr>
          <a:lstStyle/>
          <a:p>
            <a:r>
              <a:rPr lang="en-US" sz="3200" b="1" dirty="0">
                <a:solidFill>
                  <a:srgbClr val="88BC4F"/>
                </a:solidFill>
                <a:latin typeface="+mj-lt"/>
              </a:rPr>
              <a:t>Phenophases recap</a:t>
            </a:r>
          </a:p>
        </p:txBody>
      </p:sp>
      <p:pic>
        <p:nvPicPr>
          <p:cNvPr id="16" name="Picture 15"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8" name="Picture 1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5" name="TextBox 1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269035085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9368" y="2035106"/>
            <a:ext cx="7787637" cy="4580741"/>
          </a:xfrm>
          <a:prstGeom prst="rect">
            <a:avLst/>
          </a:prstGeom>
          <a:noFill/>
        </p:spPr>
        <p:txBody>
          <a:bodyPr wrap="square">
            <a:spAutoFit/>
          </a:bodyPr>
          <a:lstStyle/>
          <a:p>
            <a:pPr marL="514350" indent="-514350">
              <a:lnSpc>
                <a:spcPct val="150000"/>
              </a:lnSpc>
              <a:buFont typeface="+mj-lt"/>
              <a:buAutoNum type="arabicPeriod"/>
            </a:pPr>
            <a:r>
              <a:rPr lang="en-US" sz="2800" dirty="0">
                <a:solidFill>
                  <a:schemeClr val="bg1"/>
                </a:solidFill>
                <a:latin typeface="+mj-lt"/>
                <a:cs typeface="Century Gothic"/>
              </a:rPr>
              <a:t>Have you observed any of these phenophases yourself? Does any of this sound familiar to you?</a:t>
            </a:r>
          </a:p>
          <a:p>
            <a:pPr marL="514350" indent="-514350">
              <a:lnSpc>
                <a:spcPct val="150000"/>
              </a:lnSpc>
              <a:buFont typeface="+mj-lt"/>
              <a:buAutoNum type="arabicPeriod"/>
            </a:pPr>
            <a:r>
              <a:rPr lang="en-US" sz="2800" dirty="0">
                <a:solidFill>
                  <a:schemeClr val="bg1"/>
                </a:solidFill>
                <a:latin typeface="+mj-lt"/>
                <a:cs typeface="Century Gothic"/>
              </a:rPr>
              <a:t>Is there anything you find confusing?</a:t>
            </a:r>
          </a:p>
          <a:p>
            <a:pPr marL="514350" indent="-514350">
              <a:lnSpc>
                <a:spcPct val="150000"/>
              </a:lnSpc>
              <a:buFont typeface="+mj-lt"/>
              <a:buAutoNum type="arabicPeriod"/>
            </a:pPr>
            <a:r>
              <a:rPr lang="en-US" sz="2800" dirty="0">
                <a:solidFill>
                  <a:schemeClr val="bg1"/>
                </a:solidFill>
                <a:latin typeface="+mj-lt"/>
                <a:cs typeface="Century Gothic"/>
              </a:rPr>
              <a:t>Is there something you’d like to understand better?</a:t>
            </a:r>
          </a:p>
          <a:p>
            <a:pPr marL="514350" indent="-514350">
              <a:lnSpc>
                <a:spcPct val="150000"/>
              </a:lnSpc>
              <a:buFont typeface="+mj-lt"/>
              <a:buAutoNum type="arabicPeriod"/>
            </a:pPr>
            <a:endParaRPr lang="en-US" sz="2800" dirty="0">
              <a:solidFill>
                <a:schemeClr val="bg1"/>
              </a:solidFill>
              <a:latin typeface="+mj-lt"/>
              <a:cs typeface="Century Gothic"/>
            </a:endParaRPr>
          </a:p>
        </p:txBody>
      </p:sp>
      <p:sp>
        <p:nvSpPr>
          <p:cNvPr id="7" name="TextBox 6"/>
          <p:cNvSpPr txBox="1"/>
          <p:nvPr/>
        </p:nvSpPr>
        <p:spPr>
          <a:xfrm>
            <a:off x="270233" y="1269937"/>
            <a:ext cx="5545909" cy="584776"/>
          </a:xfrm>
          <a:prstGeom prst="rect">
            <a:avLst/>
          </a:prstGeom>
          <a:noFill/>
        </p:spPr>
        <p:txBody>
          <a:bodyPr wrap="none" rtlCol="0">
            <a:spAutoFit/>
          </a:bodyPr>
          <a:lstStyle/>
          <a:p>
            <a:r>
              <a:rPr lang="en-US" sz="3200" dirty="0">
                <a:solidFill>
                  <a:srgbClr val="88BC4F"/>
                </a:solidFill>
                <a:latin typeface="+mj-lt"/>
              </a:rPr>
              <a:t>Q&amp;A: Phenophase definitions</a:t>
            </a:r>
          </a:p>
        </p:txBody>
      </p:sp>
      <p:pic>
        <p:nvPicPr>
          <p:cNvPr id="9" name="Picture 8"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0" name="Picture 9"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8" name="TextBox 7"/>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84882020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0" name="Picture 9"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8" name="TextBox 7"/>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11" name="Rectangle 10"/>
          <p:cNvSpPr/>
          <p:nvPr/>
        </p:nvSpPr>
        <p:spPr>
          <a:xfrm>
            <a:off x="152288" y="998586"/>
            <a:ext cx="7954718" cy="1508105"/>
          </a:xfrm>
          <a:prstGeom prst="rect">
            <a:avLst/>
          </a:prstGeom>
          <a:noFill/>
        </p:spPr>
        <p:txBody>
          <a:bodyPr wrap="square" anchor="t">
            <a:spAutoFit/>
          </a:bodyPr>
          <a:lstStyle/>
          <a:p>
            <a:r>
              <a:rPr lang="en-US" sz="3200" b="1" dirty="0">
                <a:solidFill>
                  <a:srgbClr val="73B63B"/>
                </a:solidFill>
                <a:latin typeface="Arial"/>
                <a:cs typeface="Century Gothic"/>
              </a:rPr>
              <a:t>Observing and recording your observations</a:t>
            </a:r>
            <a:endParaRPr lang="en-US" sz="2800" dirty="0">
              <a:solidFill>
                <a:schemeClr val="bg1"/>
              </a:solidFill>
              <a:latin typeface="Arial"/>
            </a:endParaRPr>
          </a:p>
          <a:p>
            <a:pPr marL="457200" lvl="0" indent="-457200">
              <a:spcAft>
                <a:spcPts val="1200"/>
              </a:spcAft>
              <a:buFont typeface="Arial"/>
              <a:buChar char="•"/>
            </a:pPr>
            <a:endParaRPr lang="en-US" sz="2800" dirty="0">
              <a:solidFill>
                <a:schemeClr val="bg1"/>
              </a:solidFill>
              <a:latin typeface="Arial"/>
            </a:endParaRPr>
          </a:p>
        </p:txBody>
      </p:sp>
    </p:spTree>
    <p:extLst>
      <p:ext uri="{BB962C8B-B14F-4D97-AF65-F5344CB8AC3E}">
        <p14:creationId xmlns:p14="http://schemas.microsoft.com/office/powerpoint/2010/main" val="201593602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856346"/>
            <a:ext cx="7954718" cy="584776"/>
          </a:xfrm>
          <a:prstGeom prst="rect">
            <a:avLst/>
          </a:prstGeom>
          <a:noFill/>
        </p:spPr>
        <p:txBody>
          <a:bodyPr wrap="square">
            <a:spAutoFit/>
          </a:bodyPr>
          <a:lstStyle/>
          <a:p>
            <a:r>
              <a:rPr lang="en-US" sz="3200" b="1" dirty="0">
                <a:solidFill>
                  <a:srgbClr val="73B63B"/>
                </a:solidFill>
                <a:latin typeface="Arial"/>
                <a:cs typeface="Century Gothic"/>
              </a:rPr>
              <a:t>Do you see… breaking leaf buds?</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8" name="Rectangle 7"/>
          <p:cNvSpPr/>
          <p:nvPr/>
        </p:nvSpPr>
        <p:spPr>
          <a:xfrm>
            <a:off x="192622" y="1512796"/>
            <a:ext cx="7880518" cy="2616101"/>
          </a:xfrm>
          <a:prstGeom prst="rect">
            <a:avLst/>
          </a:prstGeom>
          <a:ln>
            <a:solidFill>
              <a:schemeClr val="tx1"/>
            </a:solidFill>
          </a:ln>
        </p:spPr>
        <p:txBody>
          <a:bodyPr wrap="square">
            <a:spAutoFit/>
          </a:bodyPr>
          <a:lstStyle/>
          <a:p>
            <a:pPr marL="342900" indent="-342900">
              <a:buFont typeface="Arial"/>
              <a:buChar char="•"/>
            </a:pPr>
            <a:r>
              <a:rPr lang="en-US" sz="2400" b="1" dirty="0">
                <a:solidFill>
                  <a:srgbClr val="FFFFFF"/>
                </a:solidFill>
                <a:latin typeface="+mj-lt"/>
              </a:rPr>
              <a:t>Breaking leaf buds (BLB) = One or more </a:t>
            </a:r>
            <a:r>
              <a:rPr lang="en-US" sz="2400" dirty="0">
                <a:solidFill>
                  <a:srgbClr val="FFFFFF"/>
                </a:solidFill>
                <a:latin typeface="+mj-lt"/>
              </a:rPr>
              <a:t>breaking leaf buds are visible on the plant. </a:t>
            </a:r>
          </a:p>
          <a:p>
            <a:pPr marL="342900" indent="-342900">
              <a:buFont typeface="Arial"/>
              <a:buChar char="•"/>
            </a:pPr>
            <a:endParaRPr lang="en-US" sz="2000" dirty="0">
              <a:solidFill>
                <a:srgbClr val="FFFFFF"/>
              </a:solidFill>
              <a:latin typeface="+mj-lt"/>
            </a:endParaRPr>
          </a:p>
          <a:p>
            <a:pPr marL="342900" indent="-342900">
              <a:buFont typeface="Arial"/>
              <a:buChar char="•"/>
            </a:pPr>
            <a:r>
              <a:rPr lang="en-US" sz="2400" dirty="0">
                <a:solidFill>
                  <a:srgbClr val="FFFFFF"/>
                </a:solidFill>
                <a:latin typeface="+mj-lt"/>
              </a:rPr>
              <a:t>A leaf bud is considered "breaking" once a green leaf tip is visible at the end of the bud, but before the first leaf from the bud has unfolded to expose the </a:t>
            </a:r>
            <a:r>
              <a:rPr lang="en-US" sz="2400" b="1" dirty="0">
                <a:solidFill>
                  <a:srgbClr val="FFFFFF"/>
                </a:solidFill>
                <a:latin typeface="+mj-lt"/>
              </a:rPr>
              <a:t>leaf stalk </a:t>
            </a:r>
            <a:r>
              <a:rPr lang="en-US" sz="2400" dirty="0">
                <a:solidFill>
                  <a:srgbClr val="FFFFFF"/>
                </a:solidFill>
                <a:latin typeface="+mj-lt"/>
              </a:rPr>
              <a:t>(petiole) or leaf base.</a:t>
            </a:r>
          </a:p>
        </p:txBody>
      </p:sp>
      <p:grpSp>
        <p:nvGrpSpPr>
          <p:cNvPr id="10" name="Group 9"/>
          <p:cNvGrpSpPr/>
          <p:nvPr/>
        </p:nvGrpSpPr>
        <p:grpSpPr>
          <a:xfrm>
            <a:off x="278383" y="3997405"/>
            <a:ext cx="8433770" cy="2756913"/>
            <a:chOff x="379981" y="3250051"/>
            <a:chExt cx="8629648" cy="3013210"/>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230253" y="4116582"/>
              <a:ext cx="2688166" cy="1467697"/>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800000">
              <a:off x="2238809" y="3571998"/>
              <a:ext cx="2402141" cy="2643365"/>
            </a:xfrm>
            <a:prstGeom prst="rect">
              <a:avLst/>
            </a:prstGeom>
          </p:spPr>
        </p:pic>
        <p:pic>
          <p:nvPicPr>
            <p:cNvPr id="14" name="Picture 1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153960" y="3692610"/>
              <a:ext cx="2695904" cy="2166243"/>
            </a:xfrm>
            <a:prstGeom prst="rect">
              <a:avLst/>
            </a:prstGeom>
          </p:spPr>
        </p:pic>
        <p:sp>
          <p:nvSpPr>
            <p:cNvPr id="15" name="TextBox 14"/>
            <p:cNvSpPr txBox="1"/>
            <p:nvPr/>
          </p:nvSpPr>
          <p:spPr>
            <a:xfrm>
              <a:off x="4869078" y="5893929"/>
              <a:ext cx="3455994" cy="369332"/>
            </a:xfrm>
            <a:prstGeom prst="rect">
              <a:avLst/>
            </a:prstGeom>
            <a:noFill/>
          </p:spPr>
          <p:txBody>
            <a:bodyPr wrap="none" rtlCol="0">
              <a:spAutoFit/>
            </a:bodyPr>
            <a:lstStyle/>
            <a:p>
              <a:r>
                <a:rPr lang="en-US" b="1" dirty="0">
                  <a:solidFill>
                    <a:srgbClr val="88BC4F"/>
                  </a:solidFill>
                  <a:latin typeface="+mj-lt"/>
                </a:rPr>
                <a:t>Leaf stalk or petiole is visible.</a:t>
              </a:r>
            </a:p>
          </p:txBody>
        </p:sp>
        <p:sp>
          <p:nvSpPr>
            <p:cNvPr id="16" name="TextBox 15"/>
            <p:cNvSpPr txBox="1"/>
            <p:nvPr/>
          </p:nvSpPr>
          <p:spPr>
            <a:xfrm rot="16200000">
              <a:off x="7346733" y="4314589"/>
              <a:ext cx="2727434" cy="598358"/>
            </a:xfrm>
            <a:prstGeom prst="rect">
              <a:avLst/>
            </a:prstGeom>
            <a:noFill/>
          </p:spPr>
          <p:txBody>
            <a:bodyPr wrap="square" rtlCol="0">
              <a:spAutoFit/>
            </a:bodyPr>
            <a:lstStyle/>
            <a:p>
              <a:r>
                <a:rPr lang="en-US" sz="1600" dirty="0">
                  <a:solidFill>
                    <a:schemeClr val="bg1"/>
                  </a:solidFill>
                  <a:latin typeface="Arial"/>
                </a:rPr>
                <a:t>Photos: Oak, Ellen Denny</a:t>
              </a:r>
            </a:p>
          </p:txBody>
        </p:sp>
      </p:grpSp>
    </p:spTree>
    <p:extLst>
      <p:ext uri="{BB962C8B-B14F-4D97-AF65-F5344CB8AC3E}">
        <p14:creationId xmlns:p14="http://schemas.microsoft.com/office/powerpoint/2010/main" val="179461085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9741" y="1652278"/>
            <a:ext cx="7955988" cy="4524315"/>
          </a:xfrm>
          <a:prstGeom prst="rect">
            <a:avLst/>
          </a:prstGeom>
          <a:ln>
            <a:noFill/>
          </a:ln>
        </p:spPr>
        <p:txBody>
          <a:bodyPr wrap="square">
            <a:spAutoFit/>
          </a:bodyPr>
          <a:lstStyle/>
          <a:p>
            <a:pPr marL="342900" indent="-342900">
              <a:buFont typeface="Arial"/>
              <a:buChar char="•"/>
            </a:pPr>
            <a:r>
              <a:rPr lang="en-US" sz="2400" b="1" dirty="0">
                <a:solidFill>
                  <a:schemeClr val="bg1"/>
                </a:solidFill>
                <a:latin typeface="+mj-lt"/>
              </a:rPr>
              <a:t>Open flowers  = </a:t>
            </a:r>
            <a:r>
              <a:rPr lang="en-US" sz="2400" dirty="0">
                <a:solidFill>
                  <a:schemeClr val="bg1"/>
                </a:solidFill>
                <a:latin typeface="+mj-lt"/>
              </a:rPr>
              <a:t>Open, fresh flowers are visible on the plant. </a:t>
            </a:r>
          </a:p>
          <a:p>
            <a:pPr marL="342900" indent="-342900">
              <a:buFont typeface="Arial"/>
              <a:buChar char="•"/>
            </a:pPr>
            <a:r>
              <a:rPr lang="en-US" sz="2400" dirty="0">
                <a:solidFill>
                  <a:schemeClr val="bg1"/>
                </a:solidFill>
                <a:latin typeface="+mj-lt"/>
              </a:rPr>
              <a:t>Flowers are considered "open" when the reproductive parts (male stamens or female pistils) are visible between or within unfolded or open flower parts (petals, floral tubes or sepals). Do not include wilted or dried flowers. </a:t>
            </a:r>
          </a:p>
          <a:p>
            <a:pPr marL="342900" indent="-342900">
              <a:buFont typeface="Arial"/>
              <a:buChar char="•"/>
            </a:pPr>
            <a:r>
              <a:rPr lang="en-US" sz="2400" dirty="0">
                <a:solidFill>
                  <a:schemeClr val="bg1"/>
                </a:solidFill>
                <a:latin typeface="+mj-lt"/>
              </a:rPr>
              <a:t>For </a:t>
            </a:r>
            <a:r>
              <a:rPr lang="en-US" sz="2400" i="1" dirty="0" err="1">
                <a:solidFill>
                  <a:schemeClr val="bg1"/>
                </a:solidFill>
                <a:latin typeface="+mj-lt"/>
              </a:rPr>
              <a:t>Tilia</a:t>
            </a:r>
            <a:r>
              <a:rPr lang="en-US" sz="2400" i="1" dirty="0">
                <a:solidFill>
                  <a:schemeClr val="bg1"/>
                </a:solidFill>
                <a:latin typeface="+mj-lt"/>
              </a:rPr>
              <a:t> </a:t>
            </a:r>
            <a:r>
              <a:rPr lang="en-US" sz="2400" i="1" dirty="0" err="1">
                <a:solidFill>
                  <a:schemeClr val="bg1"/>
                </a:solidFill>
                <a:latin typeface="+mj-lt"/>
              </a:rPr>
              <a:t>americana</a:t>
            </a:r>
            <a:r>
              <a:rPr lang="en-US" sz="2400" dirty="0">
                <a:solidFill>
                  <a:schemeClr val="bg1"/>
                </a:solidFill>
                <a:latin typeface="+mj-lt"/>
              </a:rPr>
              <a:t>, ignore the </a:t>
            </a:r>
            <a:br>
              <a:rPr lang="en-US" sz="2400" dirty="0">
                <a:solidFill>
                  <a:schemeClr val="bg1"/>
                </a:solidFill>
                <a:latin typeface="+mj-lt"/>
              </a:rPr>
            </a:br>
            <a:r>
              <a:rPr lang="en-US" sz="2400" dirty="0">
                <a:solidFill>
                  <a:schemeClr val="bg1"/>
                </a:solidFill>
                <a:latin typeface="+mj-lt"/>
              </a:rPr>
              <a:t>light green bracts and watch</a:t>
            </a:r>
            <a:br>
              <a:rPr lang="en-US" sz="2400" dirty="0">
                <a:solidFill>
                  <a:schemeClr val="bg1"/>
                </a:solidFill>
                <a:latin typeface="+mj-lt"/>
              </a:rPr>
            </a:br>
            <a:r>
              <a:rPr lang="en-US" sz="2400" dirty="0">
                <a:solidFill>
                  <a:schemeClr val="bg1"/>
                </a:solidFill>
                <a:latin typeface="+mj-lt"/>
              </a:rPr>
              <a:t>for the opening of the small</a:t>
            </a:r>
            <a:br>
              <a:rPr lang="en-US" sz="2400" dirty="0">
                <a:solidFill>
                  <a:schemeClr val="bg1"/>
                </a:solidFill>
                <a:latin typeface="+mj-lt"/>
              </a:rPr>
            </a:br>
            <a:r>
              <a:rPr lang="en-US" sz="2400" dirty="0">
                <a:solidFill>
                  <a:schemeClr val="bg1"/>
                </a:solidFill>
                <a:latin typeface="+mj-lt"/>
              </a:rPr>
              <a:t>yellow flowers stemming from </a:t>
            </a:r>
            <a:br>
              <a:rPr lang="en-US" sz="2400" dirty="0">
                <a:solidFill>
                  <a:schemeClr val="bg1"/>
                </a:solidFill>
                <a:latin typeface="+mj-lt"/>
              </a:rPr>
            </a:br>
            <a:r>
              <a:rPr lang="en-US" sz="2400" dirty="0">
                <a:solidFill>
                  <a:schemeClr val="bg1"/>
                </a:solidFill>
                <a:latin typeface="+mj-lt"/>
              </a:rPr>
              <a:t>each bract.</a:t>
            </a:r>
          </a:p>
        </p:txBody>
      </p:sp>
      <p:sp>
        <p:nvSpPr>
          <p:cNvPr id="6" name="TextBox 5"/>
          <p:cNvSpPr txBox="1"/>
          <p:nvPr/>
        </p:nvSpPr>
        <p:spPr>
          <a:xfrm rot="16200000">
            <a:off x="6546172" y="4265869"/>
            <a:ext cx="4328557" cy="584776"/>
          </a:xfrm>
          <a:prstGeom prst="rect">
            <a:avLst/>
          </a:prstGeom>
          <a:noFill/>
        </p:spPr>
        <p:txBody>
          <a:bodyPr wrap="square" rtlCol="0">
            <a:spAutoFit/>
          </a:bodyPr>
          <a:lstStyle/>
          <a:p>
            <a:r>
              <a:rPr lang="en-US" sz="1600" dirty="0">
                <a:solidFill>
                  <a:schemeClr val="bg1"/>
                </a:solidFill>
                <a:latin typeface="+mj-lt"/>
              </a:rPr>
              <a:t>http://www4.uwsp.edu/biology/courses/</a:t>
            </a:r>
            <a:r>
              <a:rPr lang="en-US" sz="1600" dirty="0" err="1">
                <a:solidFill>
                  <a:schemeClr val="bg1"/>
                </a:solidFill>
                <a:latin typeface="+mj-lt"/>
              </a:rPr>
              <a:t>plantid</a:t>
            </a:r>
            <a:r>
              <a:rPr lang="en-US" sz="1600" dirty="0">
                <a:solidFill>
                  <a:schemeClr val="bg1"/>
                </a:solidFill>
                <a:latin typeface="+mj-lt"/>
              </a:rPr>
              <a:t>/098-Tilia_americana.htm</a:t>
            </a:r>
          </a:p>
        </p:txBody>
      </p:sp>
      <p:sp>
        <p:nvSpPr>
          <p:cNvPr id="7" name="Text Placeholder 4"/>
          <p:cNvSpPr txBox="1">
            <a:spLocks/>
          </p:cNvSpPr>
          <p:nvPr/>
        </p:nvSpPr>
        <p:spPr>
          <a:xfrm>
            <a:off x="178401" y="750186"/>
            <a:ext cx="8039100" cy="838200"/>
          </a:xfrm>
          <a:prstGeom prst="rect">
            <a:avLst/>
          </a:prstGeom>
          <a:noFill/>
        </p:spPr>
        <p:txBody>
          <a:bodyPr vert="horz" rtlCol="0" anchor="ctr">
            <a:noAutofit/>
          </a:bodyPr>
          <a:lstStyle>
            <a:lvl1pPr marL="0" indent="0" algn="l" rtl="0" eaLnBrk="1" latinLnBrk="0" hangingPunct="1">
              <a:spcBef>
                <a:spcPct val="20000"/>
              </a:spcBef>
              <a:buFontTx/>
              <a:buNone/>
              <a:defRPr lang="en-US" sz="4800" kern="1200" baseline="0" dirty="0">
                <a:solidFill>
                  <a:schemeClr val="bg1"/>
                </a:solidFill>
                <a:latin typeface="+mn-lt"/>
                <a:ea typeface="+mn-ea"/>
                <a:cs typeface="+mn-cs"/>
              </a:defRPr>
            </a:lvl1pPr>
            <a:lvl2pPr marL="742950" indent="-285750" algn="l" rtl="0" eaLnBrk="1" latinLnBrk="0" hangingPunct="1">
              <a:spcBef>
                <a:spcPct val="20000"/>
              </a:spcBef>
              <a:buFont typeface="Arial"/>
              <a:buChar char="–"/>
              <a:defRPr sz="2800" kern="1200">
                <a:solidFill>
                  <a:schemeClr val="tx2"/>
                </a:solidFill>
                <a:latin typeface="+mn-lt"/>
                <a:ea typeface="+mn-ea"/>
                <a:cs typeface="+mn-cs"/>
              </a:defRPr>
            </a:lvl2pPr>
            <a:lvl3pPr marL="1143000" indent="-228600" algn="l" rtl="0" eaLnBrk="1" latinLnBrk="0" hangingPunct="1">
              <a:spcBef>
                <a:spcPct val="20000"/>
              </a:spcBef>
              <a:buFont typeface="Arial"/>
              <a:buChar char="•"/>
              <a:defRPr sz="2400" kern="1200">
                <a:solidFill>
                  <a:schemeClr val="tx2"/>
                </a:solidFill>
                <a:latin typeface="+mn-lt"/>
                <a:ea typeface="+mn-ea"/>
                <a:cs typeface="+mn-cs"/>
              </a:defRPr>
            </a:lvl3pPr>
            <a:lvl4pPr marL="1600200" indent="-228600" algn="l" rtl="0" eaLnBrk="1" latinLnBrk="0" hangingPunct="1">
              <a:spcBef>
                <a:spcPct val="20000"/>
              </a:spcBef>
              <a:buFont typeface="Arial"/>
              <a:buChar char="–"/>
              <a:defRPr sz="2000" kern="1200">
                <a:solidFill>
                  <a:schemeClr val="tx2"/>
                </a:solidFill>
                <a:latin typeface="+mn-lt"/>
                <a:ea typeface="+mn-ea"/>
                <a:cs typeface="+mn-cs"/>
              </a:defRPr>
            </a:lvl4pPr>
            <a:lvl5pPr marL="2057400" indent="-228600" algn="l" rtl="0" eaLnBrk="1" latinLnBrk="0" hangingPunct="1">
              <a:spcBef>
                <a:spcPct val="20000"/>
              </a:spcBef>
              <a:buFont typeface="Arial"/>
              <a:buChar char="»"/>
              <a:defRPr sz="2000" kern="1200">
                <a:solidFill>
                  <a:schemeClr val="tx2"/>
                </a:solidFill>
                <a:latin typeface="+mn-lt"/>
                <a:ea typeface="+mn-ea"/>
                <a:cs typeface="+mn-cs"/>
              </a:defRPr>
            </a:lvl5pPr>
            <a:lvl6pPr marL="2514600" indent="-228600" algn="l"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sz="2000" kern="1200">
                <a:solidFill>
                  <a:schemeClr val="tx1"/>
                </a:solidFill>
                <a:latin typeface="+mn-lt"/>
                <a:ea typeface="+mn-ea"/>
                <a:cs typeface="+mn-cs"/>
              </a:defRPr>
            </a:lvl9pPr>
            <a:extLst/>
          </a:lstStyle>
          <a:p>
            <a:r>
              <a:rPr lang="en-US" sz="3200" b="1" dirty="0">
                <a:solidFill>
                  <a:srgbClr val="88BC4F"/>
                </a:solidFill>
                <a:latin typeface="+mj-lt"/>
              </a:rPr>
              <a:t>Do you see…open flowers?</a:t>
            </a:r>
            <a:endParaRPr sz="3200" b="1" i="1" dirty="0">
              <a:solidFill>
                <a:srgbClr val="88BC4F"/>
              </a:solidFill>
              <a:latin typeface="+mj-lt"/>
            </a:endParaRPr>
          </a:p>
        </p:txBody>
      </p:sp>
      <p:pic>
        <p:nvPicPr>
          <p:cNvPr id="9" name="Picture 8"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1" name="Picture 10"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8" name="TextBox 7"/>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2" name="Picture 1"/>
          <p:cNvPicPr>
            <a:picLocks noChangeAspect="1"/>
          </p:cNvPicPr>
          <p:nvPr/>
        </p:nvPicPr>
        <p:blipFill>
          <a:blip r:embed="rId5"/>
          <a:stretch>
            <a:fillRect/>
          </a:stretch>
        </p:blipFill>
        <p:spPr>
          <a:xfrm>
            <a:off x="5230515" y="4409228"/>
            <a:ext cx="2876491" cy="2154592"/>
          </a:xfrm>
          <a:prstGeom prst="rect">
            <a:avLst/>
          </a:prstGeom>
        </p:spPr>
      </p:pic>
      <p:sp>
        <p:nvSpPr>
          <p:cNvPr id="3" name="TextBox 2"/>
          <p:cNvSpPr txBox="1"/>
          <p:nvPr/>
        </p:nvSpPr>
        <p:spPr>
          <a:xfrm>
            <a:off x="6197600" y="8060267"/>
            <a:ext cx="184666" cy="369332"/>
          </a:xfrm>
          <a:prstGeom prst="rect">
            <a:avLst/>
          </a:prstGeom>
          <a:noFill/>
        </p:spPr>
        <p:txBody>
          <a:bodyPr wrap="none" rtlCol="0">
            <a:spAutoFit/>
          </a:bodyPr>
          <a:lstStyle/>
          <a:p>
            <a:endParaRPr lang="en-US" dirty="0">
              <a:latin typeface="Arial"/>
            </a:endParaRPr>
          </a:p>
        </p:txBody>
      </p:sp>
    </p:spTree>
    <p:extLst>
      <p:ext uri="{BB962C8B-B14F-4D97-AF65-F5344CB8AC3E}">
        <p14:creationId xmlns:p14="http://schemas.microsoft.com/office/powerpoint/2010/main" val="348426669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178401" y="750186"/>
            <a:ext cx="8039100" cy="838200"/>
          </a:xfrm>
          <a:prstGeom prst="rect">
            <a:avLst/>
          </a:prstGeom>
          <a:noFill/>
        </p:spPr>
        <p:txBody>
          <a:bodyPr vert="horz" rtlCol="0" anchor="ctr">
            <a:noAutofit/>
          </a:bodyPr>
          <a:lstStyle>
            <a:lvl1pPr marL="0" indent="0" algn="l" rtl="0" eaLnBrk="1" latinLnBrk="0" hangingPunct="1">
              <a:spcBef>
                <a:spcPct val="20000"/>
              </a:spcBef>
              <a:buFontTx/>
              <a:buNone/>
              <a:defRPr lang="en-US" sz="4800" kern="1200" baseline="0" dirty="0">
                <a:solidFill>
                  <a:schemeClr val="bg1"/>
                </a:solidFill>
                <a:latin typeface="+mn-lt"/>
                <a:ea typeface="+mn-ea"/>
                <a:cs typeface="+mn-cs"/>
              </a:defRPr>
            </a:lvl1pPr>
            <a:lvl2pPr marL="742950" indent="-285750" algn="l" rtl="0" eaLnBrk="1" latinLnBrk="0" hangingPunct="1">
              <a:spcBef>
                <a:spcPct val="20000"/>
              </a:spcBef>
              <a:buFont typeface="Arial"/>
              <a:buChar char="–"/>
              <a:defRPr sz="2800" kern="1200">
                <a:solidFill>
                  <a:schemeClr val="tx2"/>
                </a:solidFill>
                <a:latin typeface="+mn-lt"/>
                <a:ea typeface="+mn-ea"/>
                <a:cs typeface="+mn-cs"/>
              </a:defRPr>
            </a:lvl2pPr>
            <a:lvl3pPr marL="1143000" indent="-228600" algn="l" rtl="0" eaLnBrk="1" latinLnBrk="0" hangingPunct="1">
              <a:spcBef>
                <a:spcPct val="20000"/>
              </a:spcBef>
              <a:buFont typeface="Arial"/>
              <a:buChar char="•"/>
              <a:defRPr sz="2400" kern="1200">
                <a:solidFill>
                  <a:schemeClr val="tx2"/>
                </a:solidFill>
                <a:latin typeface="+mn-lt"/>
                <a:ea typeface="+mn-ea"/>
                <a:cs typeface="+mn-cs"/>
              </a:defRPr>
            </a:lvl3pPr>
            <a:lvl4pPr marL="1600200" indent="-228600" algn="l" rtl="0" eaLnBrk="1" latinLnBrk="0" hangingPunct="1">
              <a:spcBef>
                <a:spcPct val="20000"/>
              </a:spcBef>
              <a:buFont typeface="Arial"/>
              <a:buChar char="–"/>
              <a:defRPr sz="2000" kern="1200">
                <a:solidFill>
                  <a:schemeClr val="tx2"/>
                </a:solidFill>
                <a:latin typeface="+mn-lt"/>
                <a:ea typeface="+mn-ea"/>
                <a:cs typeface="+mn-cs"/>
              </a:defRPr>
            </a:lvl4pPr>
            <a:lvl5pPr marL="2057400" indent="-228600" algn="l" rtl="0" eaLnBrk="1" latinLnBrk="0" hangingPunct="1">
              <a:spcBef>
                <a:spcPct val="20000"/>
              </a:spcBef>
              <a:buFont typeface="Arial"/>
              <a:buChar char="»"/>
              <a:defRPr sz="2000" kern="1200">
                <a:solidFill>
                  <a:schemeClr val="tx2"/>
                </a:solidFill>
                <a:latin typeface="+mn-lt"/>
                <a:ea typeface="+mn-ea"/>
                <a:cs typeface="+mn-cs"/>
              </a:defRPr>
            </a:lvl5pPr>
            <a:lvl6pPr marL="2514600" indent="-228600" algn="l"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sz="2000" kern="1200">
                <a:solidFill>
                  <a:schemeClr val="tx1"/>
                </a:solidFill>
                <a:latin typeface="+mn-lt"/>
                <a:ea typeface="+mn-ea"/>
                <a:cs typeface="+mn-cs"/>
              </a:defRPr>
            </a:lvl9pPr>
            <a:extLst/>
          </a:lstStyle>
          <a:p>
            <a:r>
              <a:rPr lang="en-US" sz="3200" b="1" dirty="0">
                <a:solidFill>
                  <a:srgbClr val="88BC4F"/>
                </a:solidFill>
                <a:latin typeface="+mj-lt"/>
              </a:rPr>
              <a:t>Do you see… flowers or flower buds?</a:t>
            </a:r>
            <a:endParaRPr sz="3200" b="1" i="1" dirty="0">
              <a:solidFill>
                <a:srgbClr val="88BC4F"/>
              </a:solidFill>
              <a:latin typeface="+mj-lt"/>
            </a:endParaRPr>
          </a:p>
        </p:txBody>
      </p:sp>
      <p:pic>
        <p:nvPicPr>
          <p:cNvPr id="9" name="Picture 8"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1" name="Picture 10"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8" name="TextBox 7"/>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2399" y="1904460"/>
            <a:ext cx="3940973" cy="3220987"/>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2920" y="1896558"/>
            <a:ext cx="3058722" cy="3255203"/>
          </a:xfrm>
          <a:prstGeom prst="rect">
            <a:avLst/>
          </a:prstGeom>
        </p:spPr>
      </p:pic>
      <p:sp>
        <p:nvSpPr>
          <p:cNvPr id="15" name="TextBox 14"/>
          <p:cNvSpPr txBox="1"/>
          <p:nvPr/>
        </p:nvSpPr>
        <p:spPr>
          <a:xfrm rot="16200000">
            <a:off x="7346733" y="5020212"/>
            <a:ext cx="2727434" cy="338554"/>
          </a:xfrm>
          <a:prstGeom prst="rect">
            <a:avLst/>
          </a:prstGeom>
          <a:noFill/>
        </p:spPr>
        <p:txBody>
          <a:bodyPr wrap="square" rtlCol="0">
            <a:spAutoFit/>
          </a:bodyPr>
          <a:lstStyle/>
          <a:p>
            <a:r>
              <a:rPr lang="en-US" sz="1600" dirty="0">
                <a:solidFill>
                  <a:schemeClr val="bg1"/>
                </a:solidFill>
                <a:latin typeface="Arial"/>
              </a:rPr>
              <a:t>Photos: Oak, Ellen G Denny</a:t>
            </a:r>
          </a:p>
        </p:txBody>
      </p:sp>
    </p:spTree>
    <p:extLst>
      <p:ext uri="{BB962C8B-B14F-4D97-AF65-F5344CB8AC3E}">
        <p14:creationId xmlns:p14="http://schemas.microsoft.com/office/powerpoint/2010/main" val="3837925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998586"/>
            <a:ext cx="7954718" cy="4862870"/>
          </a:xfrm>
          <a:prstGeom prst="rect">
            <a:avLst/>
          </a:prstGeom>
          <a:noFill/>
        </p:spPr>
        <p:txBody>
          <a:bodyPr wrap="square">
            <a:spAutoFit/>
          </a:bodyPr>
          <a:lstStyle/>
          <a:p>
            <a:r>
              <a:rPr lang="en-US" sz="3200" b="1" dirty="0">
                <a:solidFill>
                  <a:srgbClr val="73B63B"/>
                </a:solidFill>
                <a:latin typeface="Arial"/>
              </a:rPr>
              <a:t>Overview</a:t>
            </a:r>
          </a:p>
          <a:p>
            <a:endParaRPr lang="en-US" sz="3200" b="1" dirty="0">
              <a:solidFill>
                <a:srgbClr val="73B63B"/>
              </a:solidFill>
              <a:latin typeface="Arial"/>
            </a:endParaRPr>
          </a:p>
          <a:p>
            <a:pPr marL="457200" lvl="0" indent="-457200">
              <a:spcAft>
                <a:spcPts val="1200"/>
              </a:spcAft>
              <a:buFont typeface="Arial"/>
              <a:buChar char="•"/>
            </a:pPr>
            <a:r>
              <a:rPr lang="en-US" sz="2800" dirty="0">
                <a:solidFill>
                  <a:schemeClr val="bg1"/>
                </a:solidFill>
                <a:latin typeface="Arial"/>
              </a:rPr>
              <a:t>What are we doing?</a:t>
            </a:r>
          </a:p>
          <a:p>
            <a:pPr marL="457200" lvl="0" indent="-457200">
              <a:spcAft>
                <a:spcPts val="1200"/>
              </a:spcAft>
              <a:buFont typeface="Arial"/>
              <a:buChar char="•"/>
            </a:pPr>
            <a:r>
              <a:rPr lang="en-US" sz="2800" dirty="0">
                <a:solidFill>
                  <a:schemeClr val="bg1"/>
                </a:solidFill>
                <a:latin typeface="Arial"/>
              </a:rPr>
              <a:t>Why are we doing it?</a:t>
            </a:r>
          </a:p>
          <a:p>
            <a:pPr marL="457200" lvl="0" indent="-457200">
              <a:spcAft>
                <a:spcPts val="1200"/>
              </a:spcAft>
              <a:buFont typeface="Arial"/>
              <a:buChar char="•"/>
            </a:pPr>
            <a:r>
              <a:rPr lang="en-US" sz="2800" dirty="0">
                <a:solidFill>
                  <a:schemeClr val="bg1"/>
                </a:solidFill>
                <a:latin typeface="Arial"/>
              </a:rPr>
              <a:t>What are we asking Tree Spotters to do?</a:t>
            </a:r>
          </a:p>
          <a:p>
            <a:pPr marL="457200" lvl="0" indent="-457200">
              <a:spcAft>
                <a:spcPts val="1200"/>
              </a:spcAft>
              <a:buFont typeface="Arial"/>
              <a:buChar char="•"/>
            </a:pPr>
            <a:r>
              <a:rPr lang="en-US" sz="2800" dirty="0">
                <a:solidFill>
                  <a:schemeClr val="bg1"/>
                </a:solidFill>
                <a:latin typeface="Arial"/>
              </a:rPr>
              <a:t>Some of the benefits of being a Tree Spotter</a:t>
            </a:r>
          </a:p>
          <a:p>
            <a:pPr marL="457200" lvl="0" indent="-457200">
              <a:spcAft>
                <a:spcPts val="1200"/>
              </a:spcAft>
              <a:buFont typeface="Arial"/>
              <a:buChar char="•"/>
            </a:pPr>
            <a:r>
              <a:rPr lang="en-US" sz="2800" dirty="0">
                <a:solidFill>
                  <a:schemeClr val="bg1"/>
                </a:solidFill>
                <a:latin typeface="Arial"/>
              </a:rPr>
              <a:t>The importance of observation and record keeping</a:t>
            </a:r>
          </a:p>
          <a:p>
            <a:pPr marL="457200" lvl="0" indent="-457200">
              <a:spcAft>
                <a:spcPts val="1200"/>
              </a:spcAft>
              <a:buFont typeface="Arial"/>
              <a:buChar char="•"/>
            </a:pPr>
            <a:r>
              <a:rPr lang="en-US" sz="2800" dirty="0">
                <a:solidFill>
                  <a:schemeClr val="bg1"/>
                </a:solidFill>
                <a:latin typeface="Arial"/>
              </a:rPr>
              <a:t>Citizen Science</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0126" y="98225"/>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1333" y="101731"/>
            <a:ext cx="1165673" cy="493776"/>
          </a:xfrm>
          <a:prstGeom prst="rect">
            <a:avLst/>
          </a:prstGeom>
          <a:solidFill>
            <a:schemeClr val="bg1"/>
          </a:solidFill>
          <a:ln>
            <a:noFill/>
          </a:ln>
        </p:spPr>
      </p:pic>
      <p:sp>
        <p:nvSpPr>
          <p:cNvPr id="5" name="TextBox 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347559429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178401" y="750186"/>
            <a:ext cx="8039100" cy="838200"/>
          </a:xfrm>
          <a:prstGeom prst="rect">
            <a:avLst/>
          </a:prstGeom>
          <a:noFill/>
        </p:spPr>
        <p:txBody>
          <a:bodyPr vert="horz" rtlCol="0" anchor="ctr">
            <a:noAutofit/>
          </a:bodyPr>
          <a:lstStyle>
            <a:lvl1pPr marL="0" indent="0" algn="l" rtl="0" eaLnBrk="1" latinLnBrk="0" hangingPunct="1">
              <a:spcBef>
                <a:spcPct val="20000"/>
              </a:spcBef>
              <a:buFontTx/>
              <a:buNone/>
              <a:defRPr lang="en-US" sz="4800" kern="1200" baseline="0" dirty="0">
                <a:solidFill>
                  <a:schemeClr val="bg1"/>
                </a:solidFill>
                <a:latin typeface="+mn-lt"/>
                <a:ea typeface="+mn-ea"/>
                <a:cs typeface="+mn-cs"/>
              </a:defRPr>
            </a:lvl1pPr>
            <a:lvl2pPr marL="742950" indent="-285750" algn="l" rtl="0" eaLnBrk="1" latinLnBrk="0" hangingPunct="1">
              <a:spcBef>
                <a:spcPct val="20000"/>
              </a:spcBef>
              <a:buFont typeface="Arial"/>
              <a:buChar char="–"/>
              <a:defRPr sz="2800" kern="1200">
                <a:solidFill>
                  <a:schemeClr val="tx2"/>
                </a:solidFill>
                <a:latin typeface="+mn-lt"/>
                <a:ea typeface="+mn-ea"/>
                <a:cs typeface="+mn-cs"/>
              </a:defRPr>
            </a:lvl2pPr>
            <a:lvl3pPr marL="1143000" indent="-228600" algn="l" rtl="0" eaLnBrk="1" latinLnBrk="0" hangingPunct="1">
              <a:spcBef>
                <a:spcPct val="20000"/>
              </a:spcBef>
              <a:buFont typeface="Arial"/>
              <a:buChar char="•"/>
              <a:defRPr sz="2400" kern="1200">
                <a:solidFill>
                  <a:schemeClr val="tx2"/>
                </a:solidFill>
                <a:latin typeface="+mn-lt"/>
                <a:ea typeface="+mn-ea"/>
                <a:cs typeface="+mn-cs"/>
              </a:defRPr>
            </a:lvl3pPr>
            <a:lvl4pPr marL="1600200" indent="-228600" algn="l" rtl="0" eaLnBrk="1" latinLnBrk="0" hangingPunct="1">
              <a:spcBef>
                <a:spcPct val="20000"/>
              </a:spcBef>
              <a:buFont typeface="Arial"/>
              <a:buChar char="–"/>
              <a:defRPr sz="2000" kern="1200">
                <a:solidFill>
                  <a:schemeClr val="tx2"/>
                </a:solidFill>
                <a:latin typeface="+mn-lt"/>
                <a:ea typeface="+mn-ea"/>
                <a:cs typeface="+mn-cs"/>
              </a:defRPr>
            </a:lvl4pPr>
            <a:lvl5pPr marL="2057400" indent="-228600" algn="l" rtl="0" eaLnBrk="1" latinLnBrk="0" hangingPunct="1">
              <a:spcBef>
                <a:spcPct val="20000"/>
              </a:spcBef>
              <a:buFont typeface="Arial"/>
              <a:buChar char="»"/>
              <a:defRPr sz="2000" kern="1200">
                <a:solidFill>
                  <a:schemeClr val="tx2"/>
                </a:solidFill>
                <a:latin typeface="+mn-lt"/>
                <a:ea typeface="+mn-ea"/>
                <a:cs typeface="+mn-cs"/>
              </a:defRPr>
            </a:lvl5pPr>
            <a:lvl6pPr marL="2514600" indent="-228600" algn="l"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sz="2000" kern="1200">
                <a:solidFill>
                  <a:schemeClr val="tx1"/>
                </a:solidFill>
                <a:latin typeface="+mn-lt"/>
                <a:ea typeface="+mn-ea"/>
                <a:cs typeface="+mn-cs"/>
              </a:defRPr>
            </a:lvl9pPr>
            <a:extLst/>
          </a:lstStyle>
          <a:p>
            <a:r>
              <a:rPr lang="en-US" sz="3200" b="1" dirty="0">
                <a:solidFill>
                  <a:srgbClr val="88BC4F"/>
                </a:solidFill>
                <a:latin typeface="+mj-lt"/>
              </a:rPr>
              <a:t>Do you see… fruit? ripe fruit?</a:t>
            </a:r>
            <a:endParaRPr sz="3200" b="1" i="1" dirty="0">
              <a:solidFill>
                <a:srgbClr val="88BC4F"/>
              </a:solidFill>
              <a:latin typeface="+mj-lt"/>
            </a:endParaRPr>
          </a:p>
        </p:txBody>
      </p:sp>
      <p:pic>
        <p:nvPicPr>
          <p:cNvPr id="9" name="Picture 8"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1" name="Picture 10"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8" name="TextBox 7"/>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3" name="Picture 2" descr="cdot07-49.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08000" y="2198873"/>
            <a:ext cx="1012616" cy="1372620"/>
          </a:xfrm>
          <a:prstGeom prst="rect">
            <a:avLst/>
          </a:prstGeom>
        </p:spPr>
      </p:pic>
      <p:pic>
        <p:nvPicPr>
          <p:cNvPr id="4" name="Picture 3" descr="riverbirchfemflwv.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19351" y="2198872"/>
            <a:ext cx="911203" cy="1372621"/>
          </a:xfrm>
          <a:prstGeom prst="rect">
            <a:avLst/>
          </a:prstGeom>
        </p:spPr>
      </p:pic>
      <p:pic>
        <p:nvPicPr>
          <p:cNvPr id="5" name="Picture 4" descr="Birch, River, Fruit2.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0800000">
            <a:off x="3666513" y="2198872"/>
            <a:ext cx="1075890" cy="1372621"/>
          </a:xfrm>
          <a:prstGeom prst="rect">
            <a:avLst/>
          </a:prstGeom>
        </p:spPr>
      </p:pic>
      <p:pic>
        <p:nvPicPr>
          <p:cNvPr id="6" name="Picture 5" descr="beni367.jp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047217" y="2198873"/>
            <a:ext cx="1001203" cy="1372620"/>
          </a:xfrm>
          <a:prstGeom prst="rect">
            <a:avLst/>
          </a:prstGeom>
        </p:spPr>
      </p:pic>
      <p:pic>
        <p:nvPicPr>
          <p:cNvPr id="10" name="Picture 9" descr="birchseed.jpg"/>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rot="5400000">
            <a:off x="6761765" y="2415603"/>
            <a:ext cx="1372619" cy="939160"/>
          </a:xfrm>
          <a:prstGeom prst="rect">
            <a:avLst/>
          </a:prstGeom>
        </p:spPr>
      </p:pic>
      <p:sp>
        <p:nvSpPr>
          <p:cNvPr id="12" name="TextBox 11"/>
          <p:cNvSpPr txBox="1"/>
          <p:nvPr/>
        </p:nvSpPr>
        <p:spPr>
          <a:xfrm>
            <a:off x="190500" y="1692645"/>
            <a:ext cx="27432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bg1"/>
                </a:solidFill>
                <a:latin typeface="+mj-lt"/>
              </a:rPr>
              <a:t>River birch (</a:t>
            </a:r>
            <a:r>
              <a:rPr lang="en-US" i="1" dirty="0" err="1">
                <a:solidFill>
                  <a:schemeClr val="bg1"/>
                </a:solidFill>
                <a:latin typeface="+mj-lt"/>
              </a:rPr>
              <a:t>Betula</a:t>
            </a:r>
            <a:r>
              <a:rPr lang="en-US" i="1" dirty="0">
                <a:solidFill>
                  <a:schemeClr val="bg1"/>
                </a:solidFill>
                <a:latin typeface="+mj-lt"/>
              </a:rPr>
              <a:t> </a:t>
            </a:r>
            <a:r>
              <a:rPr lang="en-US" i="1" dirty="0" err="1">
                <a:solidFill>
                  <a:schemeClr val="bg1"/>
                </a:solidFill>
                <a:latin typeface="+mj-lt"/>
              </a:rPr>
              <a:t>nigra</a:t>
            </a:r>
            <a:r>
              <a:rPr lang="en-US" dirty="0">
                <a:solidFill>
                  <a:schemeClr val="bg1"/>
                </a:solidFill>
                <a:latin typeface="+mj-lt"/>
              </a:rPr>
              <a:t>)</a:t>
            </a:r>
          </a:p>
        </p:txBody>
      </p:sp>
      <p:sp>
        <p:nvSpPr>
          <p:cNvPr id="13" name="TextBox 12"/>
          <p:cNvSpPr txBox="1"/>
          <p:nvPr/>
        </p:nvSpPr>
        <p:spPr>
          <a:xfrm>
            <a:off x="368300" y="3624245"/>
            <a:ext cx="3606800" cy="307777"/>
          </a:xfrm>
          <a:prstGeom prst="rect">
            <a:avLst/>
          </a:prstGeom>
          <a:noFill/>
        </p:spPr>
        <p:txBody>
          <a:bodyPr wrap="square" rtlCol="0">
            <a:spAutoFit/>
          </a:bodyPr>
          <a:lstStyle/>
          <a:p>
            <a:r>
              <a:rPr lang="en-US" sz="1400" dirty="0">
                <a:solidFill>
                  <a:schemeClr val="bg1"/>
                </a:solidFill>
                <a:latin typeface="+mj-lt"/>
              </a:rPr>
              <a:t>Female flower</a:t>
            </a:r>
          </a:p>
        </p:txBody>
      </p:sp>
      <p:sp>
        <p:nvSpPr>
          <p:cNvPr id="14" name="TextBox 13"/>
          <p:cNvSpPr txBox="1"/>
          <p:nvPr/>
        </p:nvSpPr>
        <p:spPr>
          <a:xfrm>
            <a:off x="2343151" y="3624245"/>
            <a:ext cx="1323362" cy="307777"/>
          </a:xfrm>
          <a:prstGeom prst="rect">
            <a:avLst/>
          </a:prstGeom>
          <a:noFill/>
        </p:spPr>
        <p:txBody>
          <a:bodyPr wrap="square" rtlCol="0">
            <a:spAutoFit/>
          </a:bodyPr>
          <a:lstStyle/>
          <a:p>
            <a:r>
              <a:rPr lang="en-US" sz="1400" dirty="0">
                <a:solidFill>
                  <a:schemeClr val="bg1"/>
                </a:solidFill>
                <a:latin typeface="+mj-lt"/>
              </a:rPr>
              <a:t>Unripe fruit</a:t>
            </a:r>
          </a:p>
        </p:txBody>
      </p:sp>
      <p:sp>
        <p:nvSpPr>
          <p:cNvPr id="15" name="TextBox 14"/>
          <p:cNvSpPr txBox="1"/>
          <p:nvPr/>
        </p:nvSpPr>
        <p:spPr>
          <a:xfrm>
            <a:off x="5072617" y="3621035"/>
            <a:ext cx="3606800" cy="307777"/>
          </a:xfrm>
          <a:prstGeom prst="rect">
            <a:avLst/>
          </a:prstGeom>
          <a:noFill/>
        </p:spPr>
        <p:txBody>
          <a:bodyPr wrap="square" rtlCol="0">
            <a:spAutoFit/>
          </a:bodyPr>
          <a:lstStyle/>
          <a:p>
            <a:r>
              <a:rPr lang="en-US" sz="1400" dirty="0">
                <a:solidFill>
                  <a:schemeClr val="bg1"/>
                </a:solidFill>
                <a:latin typeface="+mj-lt"/>
              </a:rPr>
              <a:t>Ripe Fruit</a:t>
            </a:r>
          </a:p>
        </p:txBody>
      </p:sp>
      <p:sp>
        <p:nvSpPr>
          <p:cNvPr id="16" name="TextBox 15"/>
          <p:cNvSpPr txBox="1"/>
          <p:nvPr/>
        </p:nvSpPr>
        <p:spPr>
          <a:xfrm>
            <a:off x="7121348" y="3624245"/>
            <a:ext cx="3606800" cy="307777"/>
          </a:xfrm>
          <a:prstGeom prst="rect">
            <a:avLst/>
          </a:prstGeom>
          <a:noFill/>
        </p:spPr>
        <p:txBody>
          <a:bodyPr wrap="square" rtlCol="0">
            <a:spAutoFit/>
          </a:bodyPr>
          <a:lstStyle/>
          <a:p>
            <a:r>
              <a:rPr lang="en-US" sz="1400" dirty="0">
                <a:solidFill>
                  <a:schemeClr val="bg1"/>
                </a:solidFill>
                <a:latin typeface="+mj-lt"/>
              </a:rPr>
              <a:t>Seeds </a:t>
            </a:r>
          </a:p>
        </p:txBody>
      </p:sp>
      <p:sp>
        <p:nvSpPr>
          <p:cNvPr id="19" name="Right Arrow 18"/>
          <p:cNvSpPr/>
          <p:nvPr/>
        </p:nvSpPr>
        <p:spPr>
          <a:xfrm>
            <a:off x="1689099" y="2857500"/>
            <a:ext cx="584201" cy="1778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latin typeface="Arial"/>
            </a:endParaRPr>
          </a:p>
        </p:txBody>
      </p:sp>
      <p:sp>
        <p:nvSpPr>
          <p:cNvPr id="21" name="Right Arrow 20"/>
          <p:cNvSpPr/>
          <p:nvPr/>
        </p:nvSpPr>
        <p:spPr>
          <a:xfrm>
            <a:off x="3513671" y="3712615"/>
            <a:ext cx="1439330" cy="172719"/>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latin typeface="Arial"/>
            </a:endParaRPr>
          </a:p>
        </p:txBody>
      </p:sp>
      <p:sp>
        <p:nvSpPr>
          <p:cNvPr id="22" name="Right Arrow 21"/>
          <p:cNvSpPr/>
          <p:nvPr/>
        </p:nvSpPr>
        <p:spPr>
          <a:xfrm>
            <a:off x="6234194" y="2832100"/>
            <a:ext cx="584201" cy="1778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latin typeface="Arial"/>
            </a:endParaRPr>
          </a:p>
        </p:txBody>
      </p:sp>
      <p:sp>
        <p:nvSpPr>
          <p:cNvPr id="28" name="TextBox 27"/>
          <p:cNvSpPr txBox="1"/>
          <p:nvPr/>
        </p:nvSpPr>
        <p:spPr>
          <a:xfrm>
            <a:off x="196849" y="4331272"/>
            <a:ext cx="3469664"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bg1"/>
                </a:solidFill>
                <a:latin typeface="+mj-lt"/>
              </a:rPr>
              <a:t>Shagbark hickory (</a:t>
            </a:r>
            <a:r>
              <a:rPr lang="en-US" i="1" dirty="0" err="1">
                <a:solidFill>
                  <a:schemeClr val="bg1"/>
                </a:solidFill>
                <a:latin typeface="+mj-lt"/>
              </a:rPr>
              <a:t>Carya</a:t>
            </a:r>
            <a:r>
              <a:rPr lang="en-US" i="1" dirty="0">
                <a:solidFill>
                  <a:schemeClr val="bg1"/>
                </a:solidFill>
                <a:latin typeface="+mj-lt"/>
              </a:rPr>
              <a:t> </a:t>
            </a:r>
            <a:r>
              <a:rPr lang="en-US" i="1" dirty="0" err="1">
                <a:solidFill>
                  <a:schemeClr val="bg1"/>
                </a:solidFill>
                <a:latin typeface="+mj-lt"/>
              </a:rPr>
              <a:t>ovata</a:t>
            </a:r>
            <a:r>
              <a:rPr lang="en-US" dirty="0">
                <a:solidFill>
                  <a:schemeClr val="bg1"/>
                </a:solidFill>
                <a:latin typeface="+mj-lt"/>
              </a:rPr>
              <a:t>)</a:t>
            </a:r>
          </a:p>
        </p:txBody>
      </p:sp>
      <p:sp>
        <p:nvSpPr>
          <p:cNvPr id="29" name="Right Arrow 28"/>
          <p:cNvSpPr/>
          <p:nvPr/>
        </p:nvSpPr>
        <p:spPr>
          <a:xfrm>
            <a:off x="1695448" y="5496127"/>
            <a:ext cx="584201" cy="1778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latin typeface="Arial"/>
            </a:endParaRPr>
          </a:p>
        </p:txBody>
      </p:sp>
      <p:sp>
        <p:nvSpPr>
          <p:cNvPr id="31" name="Right Arrow 30"/>
          <p:cNvSpPr/>
          <p:nvPr/>
        </p:nvSpPr>
        <p:spPr>
          <a:xfrm>
            <a:off x="6316743" y="5470727"/>
            <a:ext cx="439657" cy="1778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latin typeface="Arial"/>
            </a:endParaRPr>
          </a:p>
        </p:txBody>
      </p:sp>
      <p:sp>
        <p:nvSpPr>
          <p:cNvPr id="32" name="TextBox 31"/>
          <p:cNvSpPr txBox="1"/>
          <p:nvPr/>
        </p:nvSpPr>
        <p:spPr>
          <a:xfrm>
            <a:off x="368300" y="6262342"/>
            <a:ext cx="3606800" cy="307777"/>
          </a:xfrm>
          <a:prstGeom prst="rect">
            <a:avLst/>
          </a:prstGeom>
          <a:noFill/>
        </p:spPr>
        <p:txBody>
          <a:bodyPr wrap="square" rtlCol="0">
            <a:spAutoFit/>
          </a:bodyPr>
          <a:lstStyle/>
          <a:p>
            <a:r>
              <a:rPr lang="en-US" sz="1400" dirty="0">
                <a:solidFill>
                  <a:schemeClr val="bg1"/>
                </a:solidFill>
                <a:latin typeface="+mj-lt"/>
              </a:rPr>
              <a:t>Female flower</a:t>
            </a:r>
          </a:p>
        </p:txBody>
      </p:sp>
      <p:sp>
        <p:nvSpPr>
          <p:cNvPr id="33" name="TextBox 32"/>
          <p:cNvSpPr txBox="1"/>
          <p:nvPr/>
        </p:nvSpPr>
        <p:spPr>
          <a:xfrm>
            <a:off x="2381251" y="6262342"/>
            <a:ext cx="1272562" cy="307777"/>
          </a:xfrm>
          <a:prstGeom prst="rect">
            <a:avLst/>
          </a:prstGeom>
          <a:noFill/>
        </p:spPr>
        <p:txBody>
          <a:bodyPr wrap="square" rtlCol="0">
            <a:spAutoFit/>
          </a:bodyPr>
          <a:lstStyle/>
          <a:p>
            <a:r>
              <a:rPr lang="en-US" sz="1400" dirty="0">
                <a:solidFill>
                  <a:schemeClr val="bg1"/>
                </a:solidFill>
                <a:latin typeface="+mj-lt"/>
              </a:rPr>
              <a:t>Unripe fruit</a:t>
            </a:r>
          </a:p>
        </p:txBody>
      </p:sp>
      <p:sp>
        <p:nvSpPr>
          <p:cNvPr id="34" name="TextBox 33"/>
          <p:cNvSpPr txBox="1"/>
          <p:nvPr/>
        </p:nvSpPr>
        <p:spPr>
          <a:xfrm>
            <a:off x="5085317" y="6271832"/>
            <a:ext cx="3606800" cy="307777"/>
          </a:xfrm>
          <a:prstGeom prst="rect">
            <a:avLst/>
          </a:prstGeom>
          <a:noFill/>
        </p:spPr>
        <p:txBody>
          <a:bodyPr wrap="square" rtlCol="0">
            <a:spAutoFit/>
          </a:bodyPr>
          <a:lstStyle/>
          <a:p>
            <a:r>
              <a:rPr lang="en-US" sz="1400" dirty="0">
                <a:solidFill>
                  <a:schemeClr val="bg1"/>
                </a:solidFill>
                <a:latin typeface="+mj-lt"/>
              </a:rPr>
              <a:t>Ripe Fruit</a:t>
            </a:r>
          </a:p>
        </p:txBody>
      </p:sp>
      <p:sp>
        <p:nvSpPr>
          <p:cNvPr id="35" name="TextBox 34"/>
          <p:cNvSpPr txBox="1"/>
          <p:nvPr/>
        </p:nvSpPr>
        <p:spPr>
          <a:xfrm>
            <a:off x="7273748" y="6249642"/>
            <a:ext cx="3606800" cy="307777"/>
          </a:xfrm>
          <a:prstGeom prst="rect">
            <a:avLst/>
          </a:prstGeom>
          <a:noFill/>
        </p:spPr>
        <p:txBody>
          <a:bodyPr wrap="square" rtlCol="0">
            <a:spAutoFit/>
          </a:bodyPr>
          <a:lstStyle/>
          <a:p>
            <a:r>
              <a:rPr lang="en-US" sz="1400" dirty="0">
                <a:solidFill>
                  <a:schemeClr val="bg1"/>
                </a:solidFill>
                <a:latin typeface="+mj-lt"/>
              </a:rPr>
              <a:t>Seeds </a:t>
            </a:r>
          </a:p>
        </p:txBody>
      </p:sp>
      <p:pic>
        <p:nvPicPr>
          <p:cNvPr id="36" name="Picture 35" descr="CARgl62_web.jpg"/>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14349" y="4834308"/>
            <a:ext cx="1006267" cy="1375812"/>
          </a:xfrm>
          <a:prstGeom prst="rect">
            <a:avLst/>
          </a:prstGeom>
        </p:spPr>
      </p:pic>
      <p:pic>
        <p:nvPicPr>
          <p:cNvPr id="37" name="Picture 36" descr="Carya ovata fruit young 3.JPG"/>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451100" y="4837500"/>
            <a:ext cx="921766" cy="1372620"/>
          </a:xfrm>
          <a:prstGeom prst="rect">
            <a:avLst/>
          </a:prstGeom>
        </p:spPr>
      </p:pic>
      <p:pic>
        <p:nvPicPr>
          <p:cNvPr id="38" name="Picture 37" descr="caovat6891.jpg"/>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rot="16200000">
            <a:off x="3539093" y="5044909"/>
            <a:ext cx="1372620" cy="957802"/>
          </a:xfrm>
          <a:prstGeom prst="rect">
            <a:avLst/>
          </a:prstGeom>
        </p:spPr>
      </p:pic>
      <p:pic>
        <p:nvPicPr>
          <p:cNvPr id="39" name="Picture 38" descr="Hickory_nuts_6060.JPG"/>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5052716" y="4850200"/>
            <a:ext cx="1002054" cy="1372620"/>
          </a:xfrm>
          <a:prstGeom prst="rect">
            <a:avLst/>
          </a:prstGeom>
        </p:spPr>
      </p:pic>
      <p:pic>
        <p:nvPicPr>
          <p:cNvPr id="40" name="Picture 39" descr="mystery-nuts-111.jpg"/>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6991108" y="4850200"/>
            <a:ext cx="1115898" cy="1359920"/>
          </a:xfrm>
          <a:prstGeom prst="rect">
            <a:avLst/>
          </a:prstGeom>
        </p:spPr>
      </p:pic>
      <p:sp>
        <p:nvSpPr>
          <p:cNvPr id="2" name="TextBox 1"/>
          <p:cNvSpPr txBox="1"/>
          <p:nvPr/>
        </p:nvSpPr>
        <p:spPr>
          <a:xfrm>
            <a:off x="1516522" y="3008411"/>
            <a:ext cx="894746" cy="276999"/>
          </a:xfrm>
          <a:prstGeom prst="rect">
            <a:avLst/>
          </a:prstGeom>
          <a:noFill/>
        </p:spPr>
        <p:txBody>
          <a:bodyPr wrap="none" rtlCol="0">
            <a:spAutoFit/>
          </a:bodyPr>
          <a:lstStyle/>
          <a:p>
            <a:r>
              <a:rPr lang="en-US" sz="1200" dirty="0">
                <a:solidFill>
                  <a:schemeClr val="accent3">
                    <a:lumMod val="60000"/>
                    <a:lumOff val="40000"/>
                  </a:schemeClr>
                </a:solidFill>
                <a:latin typeface="+mj-lt"/>
              </a:rPr>
              <a:t>Pollination</a:t>
            </a:r>
          </a:p>
        </p:txBody>
      </p:sp>
      <p:sp>
        <p:nvSpPr>
          <p:cNvPr id="41" name="TextBox 40"/>
          <p:cNvSpPr txBox="1"/>
          <p:nvPr/>
        </p:nvSpPr>
        <p:spPr>
          <a:xfrm>
            <a:off x="1516522" y="5659738"/>
            <a:ext cx="894746" cy="276999"/>
          </a:xfrm>
          <a:prstGeom prst="rect">
            <a:avLst/>
          </a:prstGeom>
          <a:noFill/>
        </p:spPr>
        <p:txBody>
          <a:bodyPr wrap="none" rtlCol="0">
            <a:spAutoFit/>
          </a:bodyPr>
          <a:lstStyle/>
          <a:p>
            <a:r>
              <a:rPr lang="en-US" sz="1200" dirty="0">
                <a:solidFill>
                  <a:srgbClr val="C3D69B"/>
                </a:solidFill>
                <a:latin typeface="+mj-lt"/>
              </a:rPr>
              <a:t>Pollination</a:t>
            </a:r>
          </a:p>
        </p:txBody>
      </p:sp>
      <p:sp>
        <p:nvSpPr>
          <p:cNvPr id="42" name="TextBox 41"/>
          <p:cNvSpPr txBox="1"/>
          <p:nvPr/>
        </p:nvSpPr>
        <p:spPr>
          <a:xfrm>
            <a:off x="6027255" y="2984500"/>
            <a:ext cx="988747" cy="276999"/>
          </a:xfrm>
          <a:prstGeom prst="rect">
            <a:avLst/>
          </a:prstGeom>
          <a:noFill/>
        </p:spPr>
        <p:txBody>
          <a:bodyPr wrap="none" rtlCol="0">
            <a:spAutoFit/>
          </a:bodyPr>
          <a:lstStyle/>
          <a:p>
            <a:r>
              <a:rPr lang="en-US" sz="1200" dirty="0">
                <a:solidFill>
                  <a:srgbClr val="C3D69B"/>
                </a:solidFill>
                <a:latin typeface="+mj-lt"/>
              </a:rPr>
              <a:t>Dehiscence</a:t>
            </a:r>
          </a:p>
        </p:txBody>
      </p:sp>
      <p:sp>
        <p:nvSpPr>
          <p:cNvPr id="43" name="TextBox 42"/>
          <p:cNvSpPr txBox="1"/>
          <p:nvPr/>
        </p:nvSpPr>
        <p:spPr>
          <a:xfrm>
            <a:off x="6042567" y="5648527"/>
            <a:ext cx="988747" cy="276999"/>
          </a:xfrm>
          <a:prstGeom prst="rect">
            <a:avLst/>
          </a:prstGeom>
          <a:noFill/>
        </p:spPr>
        <p:txBody>
          <a:bodyPr wrap="none" rtlCol="0">
            <a:spAutoFit/>
          </a:bodyPr>
          <a:lstStyle/>
          <a:p>
            <a:r>
              <a:rPr lang="en-US" sz="1200" dirty="0">
                <a:solidFill>
                  <a:srgbClr val="C3D69B"/>
                </a:solidFill>
                <a:latin typeface="+mj-lt"/>
              </a:rPr>
              <a:t>Dehiscence</a:t>
            </a:r>
          </a:p>
        </p:txBody>
      </p:sp>
      <p:sp>
        <p:nvSpPr>
          <p:cNvPr id="44" name="TextBox 43"/>
          <p:cNvSpPr txBox="1"/>
          <p:nvPr/>
        </p:nvSpPr>
        <p:spPr>
          <a:xfrm>
            <a:off x="3383302" y="3859068"/>
            <a:ext cx="1707318" cy="276999"/>
          </a:xfrm>
          <a:prstGeom prst="rect">
            <a:avLst/>
          </a:prstGeom>
          <a:noFill/>
        </p:spPr>
        <p:txBody>
          <a:bodyPr wrap="none" rtlCol="0">
            <a:spAutoFit/>
          </a:bodyPr>
          <a:lstStyle/>
          <a:p>
            <a:r>
              <a:rPr lang="en-US" sz="1200" dirty="0">
                <a:solidFill>
                  <a:srgbClr val="C3D69B"/>
                </a:solidFill>
                <a:latin typeface="+mj-lt"/>
              </a:rPr>
              <a:t>Maturation &amp; Ripening</a:t>
            </a:r>
          </a:p>
        </p:txBody>
      </p:sp>
      <p:sp>
        <p:nvSpPr>
          <p:cNvPr id="45" name="TextBox 44"/>
          <p:cNvSpPr txBox="1"/>
          <p:nvPr/>
        </p:nvSpPr>
        <p:spPr>
          <a:xfrm>
            <a:off x="3399358" y="6474361"/>
            <a:ext cx="1707318" cy="276999"/>
          </a:xfrm>
          <a:prstGeom prst="rect">
            <a:avLst/>
          </a:prstGeom>
          <a:noFill/>
        </p:spPr>
        <p:txBody>
          <a:bodyPr wrap="none" rtlCol="0">
            <a:spAutoFit/>
          </a:bodyPr>
          <a:lstStyle/>
          <a:p>
            <a:r>
              <a:rPr lang="en-US" sz="1200" dirty="0">
                <a:solidFill>
                  <a:srgbClr val="C3D69B"/>
                </a:solidFill>
                <a:latin typeface="+mj-lt"/>
              </a:rPr>
              <a:t>Maturation &amp; Ripening</a:t>
            </a:r>
          </a:p>
        </p:txBody>
      </p:sp>
      <p:sp>
        <p:nvSpPr>
          <p:cNvPr id="47" name="TextBox 46"/>
          <p:cNvSpPr txBox="1"/>
          <p:nvPr/>
        </p:nvSpPr>
        <p:spPr>
          <a:xfrm>
            <a:off x="2343151" y="3621035"/>
            <a:ext cx="1170520" cy="310987"/>
          </a:xfrm>
          <a:prstGeom prst="rect">
            <a:avLst/>
          </a:prstGeom>
          <a:noFill/>
        </p:spPr>
        <p:txBody>
          <a:bodyPr wrap="square" rtlCol="0">
            <a:spAutoFit/>
          </a:bodyPr>
          <a:lstStyle/>
          <a:p>
            <a:r>
              <a:rPr lang="en-US" sz="1400" dirty="0">
                <a:solidFill>
                  <a:schemeClr val="bg1"/>
                </a:solidFill>
                <a:latin typeface="+mj-lt"/>
              </a:rPr>
              <a:t>Unripe fruit</a:t>
            </a:r>
          </a:p>
        </p:txBody>
      </p:sp>
      <p:sp>
        <p:nvSpPr>
          <p:cNvPr id="49" name="Right Arrow 48"/>
          <p:cNvSpPr/>
          <p:nvPr/>
        </p:nvSpPr>
        <p:spPr>
          <a:xfrm>
            <a:off x="3526371" y="6339742"/>
            <a:ext cx="1439330" cy="172719"/>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latin typeface="Arial"/>
            </a:endParaRPr>
          </a:p>
        </p:txBody>
      </p:sp>
    </p:spTree>
    <p:extLst>
      <p:ext uri="{BB962C8B-B14F-4D97-AF65-F5344CB8AC3E}">
        <p14:creationId xmlns:p14="http://schemas.microsoft.com/office/powerpoint/2010/main" val="298154896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70233" y="999009"/>
            <a:ext cx="7637634" cy="1077218"/>
          </a:xfrm>
          <a:prstGeom prst="rect">
            <a:avLst/>
          </a:prstGeom>
          <a:noFill/>
        </p:spPr>
        <p:txBody>
          <a:bodyPr wrap="square" rtlCol="0">
            <a:spAutoFit/>
          </a:bodyPr>
          <a:lstStyle/>
          <a:p>
            <a:r>
              <a:rPr lang="en-US" sz="3200" b="1" dirty="0">
                <a:solidFill>
                  <a:srgbClr val="88BC4F"/>
                </a:solidFill>
                <a:latin typeface="+mj-lt"/>
              </a:rPr>
              <a:t>TIP: How to spot flowers and fruit in tall trees</a:t>
            </a:r>
          </a:p>
        </p:txBody>
      </p:sp>
      <p:pic>
        <p:nvPicPr>
          <p:cNvPr id="7" name="Picture 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3" name="Picture 2" descr="quercus alba.jpg"/>
          <p:cNvPicPr>
            <a:picLocks noChangeAspect="1"/>
          </p:cNvPicPr>
          <p:nvPr/>
        </p:nvPicPr>
        <p:blipFill>
          <a:blip r:embed="rId5" cstate="email">
            <a:extLst>
              <a:ext uri="{28A0092B-C50C-407E-A947-70E740481C1C}">
                <a14:useLocalDpi xmlns:a14="http://schemas.microsoft.com/office/drawing/2010/main"/>
              </a:ext>
            </a:extLst>
          </a:blip>
          <a:srcRect l="-54"/>
          <a:stretch>
            <a:fillRect/>
          </a:stretch>
        </p:blipFill>
        <p:spPr>
          <a:xfrm>
            <a:off x="381981" y="2135188"/>
            <a:ext cx="5744501" cy="4294037"/>
          </a:xfrm>
          <a:prstGeom prst="rect">
            <a:avLst/>
          </a:prstGeom>
        </p:spPr>
      </p:pic>
      <p:pic>
        <p:nvPicPr>
          <p:cNvPr id="2" name="Picture 1" descr="binoculars.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15281" y="1699691"/>
            <a:ext cx="2743200" cy="2041207"/>
          </a:xfrm>
          <a:prstGeom prst="rect">
            <a:avLst/>
          </a:prstGeom>
        </p:spPr>
      </p:pic>
      <p:pic>
        <p:nvPicPr>
          <p:cNvPr id="9" name="Picture 8" descr="white-oak.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15281" y="3950135"/>
            <a:ext cx="2743200" cy="2743200"/>
          </a:xfrm>
          <a:prstGeom prst="rect">
            <a:avLst/>
          </a:prstGeom>
        </p:spPr>
      </p:pic>
      <p:sp>
        <p:nvSpPr>
          <p:cNvPr id="10" name="TextBox 9"/>
          <p:cNvSpPr txBox="1"/>
          <p:nvPr/>
        </p:nvSpPr>
        <p:spPr>
          <a:xfrm>
            <a:off x="396370" y="6019475"/>
            <a:ext cx="3141578"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000" dirty="0">
                <a:solidFill>
                  <a:srgbClr val="FFFFFF"/>
                </a:solidFill>
                <a:latin typeface="+mj-lt"/>
              </a:rPr>
              <a:t>White oak (</a:t>
            </a:r>
            <a:r>
              <a:rPr lang="en-US" sz="2000" i="1" dirty="0" err="1">
                <a:solidFill>
                  <a:srgbClr val="FFFFFF"/>
                </a:solidFill>
                <a:latin typeface="+mj-lt"/>
              </a:rPr>
              <a:t>Quercus</a:t>
            </a:r>
            <a:r>
              <a:rPr lang="en-US" sz="2000" i="1" dirty="0">
                <a:solidFill>
                  <a:srgbClr val="FFFFFF"/>
                </a:solidFill>
                <a:latin typeface="+mj-lt"/>
              </a:rPr>
              <a:t> alba</a:t>
            </a:r>
            <a:r>
              <a:rPr lang="en-US" sz="2000" dirty="0">
                <a:solidFill>
                  <a:srgbClr val="FFFFFF"/>
                </a:solidFill>
                <a:latin typeface="+mj-lt"/>
              </a:rPr>
              <a:t>)</a:t>
            </a:r>
            <a:endParaRPr lang="en-US" sz="2000" i="1" dirty="0">
              <a:solidFill>
                <a:srgbClr val="FFFFFF"/>
              </a:solidFill>
              <a:latin typeface="+mj-lt"/>
            </a:endParaRPr>
          </a:p>
        </p:txBody>
      </p:sp>
    </p:spTree>
    <p:extLst>
      <p:ext uri="{BB962C8B-B14F-4D97-AF65-F5344CB8AC3E}">
        <p14:creationId xmlns:p14="http://schemas.microsoft.com/office/powerpoint/2010/main" val="261251726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ambeloak.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367" y="1614902"/>
            <a:ext cx="3475452" cy="4363203"/>
          </a:xfrm>
          <a:prstGeom prst="rect">
            <a:avLst/>
          </a:prstGeom>
        </p:spPr>
      </p:pic>
      <p:cxnSp>
        <p:nvCxnSpPr>
          <p:cNvPr id="9" name="Straight Arrow Connector 8"/>
          <p:cNvCxnSpPr>
            <a:stCxn id="13" idx="2"/>
          </p:cNvCxnSpPr>
          <p:nvPr/>
        </p:nvCxnSpPr>
        <p:spPr>
          <a:xfrm flipV="1">
            <a:off x="2220921" y="1797869"/>
            <a:ext cx="2160579" cy="666396"/>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14" idx="2"/>
          </p:cNvCxnSpPr>
          <p:nvPr/>
        </p:nvCxnSpPr>
        <p:spPr>
          <a:xfrm flipV="1">
            <a:off x="2328477" y="3745526"/>
            <a:ext cx="2053023" cy="6443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085130" y="4751957"/>
            <a:ext cx="2302881" cy="83587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3" name="Right Bracket 12"/>
          <p:cNvSpPr/>
          <p:nvPr/>
        </p:nvSpPr>
        <p:spPr>
          <a:xfrm>
            <a:off x="2053774" y="1797869"/>
            <a:ext cx="167147" cy="1332791"/>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4" name="Right Bracket 13"/>
          <p:cNvSpPr/>
          <p:nvPr/>
        </p:nvSpPr>
        <p:spPr>
          <a:xfrm>
            <a:off x="2163377" y="3524215"/>
            <a:ext cx="165100" cy="571500"/>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5" name="Right Bracket 14"/>
          <p:cNvSpPr/>
          <p:nvPr/>
        </p:nvSpPr>
        <p:spPr>
          <a:xfrm>
            <a:off x="1955011" y="4631005"/>
            <a:ext cx="114442" cy="749300"/>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6" name="TextBox 15"/>
          <p:cNvSpPr txBox="1"/>
          <p:nvPr/>
        </p:nvSpPr>
        <p:spPr>
          <a:xfrm>
            <a:off x="341606" y="6231491"/>
            <a:ext cx="4443795"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a:solidFill>
                  <a:srgbClr val="FFFFFF"/>
                </a:solidFill>
                <a:latin typeface="+mj-lt"/>
              </a:rPr>
              <a:t>Sugar maple (</a:t>
            </a:r>
            <a:r>
              <a:rPr lang="en-US" sz="2400" i="1" dirty="0">
                <a:solidFill>
                  <a:srgbClr val="FFFFFF"/>
                </a:solidFill>
                <a:latin typeface="+mj-lt"/>
              </a:rPr>
              <a:t>Acer </a:t>
            </a:r>
            <a:r>
              <a:rPr lang="en-US" sz="2400" i="1" dirty="0" err="1">
                <a:solidFill>
                  <a:srgbClr val="FFFFFF"/>
                </a:solidFill>
                <a:latin typeface="+mj-lt"/>
              </a:rPr>
              <a:t>saccharum</a:t>
            </a:r>
            <a:r>
              <a:rPr lang="en-US" sz="2400" dirty="0">
                <a:solidFill>
                  <a:srgbClr val="FFFFFF"/>
                </a:solidFill>
                <a:latin typeface="+mj-lt"/>
              </a:rPr>
              <a:t>)</a:t>
            </a:r>
          </a:p>
        </p:txBody>
      </p:sp>
      <p:sp>
        <p:nvSpPr>
          <p:cNvPr id="2" name="Frame 1"/>
          <p:cNvSpPr/>
          <p:nvPr/>
        </p:nvSpPr>
        <p:spPr>
          <a:xfrm>
            <a:off x="341606" y="1987978"/>
            <a:ext cx="1637450" cy="294120"/>
          </a:xfrm>
          <a:prstGeom prst="frame">
            <a:avLst/>
          </a:prstGeom>
          <a:solidFill>
            <a:srgbClr val="FF0000">
              <a:alpha val="83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a:endParaRPr>
          </a:p>
        </p:txBody>
      </p:sp>
      <p:sp>
        <p:nvSpPr>
          <p:cNvPr id="18" name="Frame 17"/>
          <p:cNvSpPr/>
          <p:nvPr/>
        </p:nvSpPr>
        <p:spPr>
          <a:xfrm>
            <a:off x="355118" y="3662905"/>
            <a:ext cx="1973359" cy="294120"/>
          </a:xfrm>
          <a:prstGeom prst="frame">
            <a:avLst/>
          </a:prstGeom>
          <a:solidFill>
            <a:srgbClr val="FF0000">
              <a:alpha val="83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a:endParaRPr>
          </a:p>
        </p:txBody>
      </p:sp>
      <p:sp>
        <p:nvSpPr>
          <p:cNvPr id="19" name="Frame 18"/>
          <p:cNvSpPr/>
          <p:nvPr/>
        </p:nvSpPr>
        <p:spPr>
          <a:xfrm>
            <a:off x="341606" y="4639583"/>
            <a:ext cx="833905" cy="294120"/>
          </a:xfrm>
          <a:prstGeom prst="frame">
            <a:avLst/>
          </a:prstGeom>
          <a:solidFill>
            <a:srgbClr val="FF0000">
              <a:alpha val="83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a:endParaRPr>
          </a:p>
        </p:txBody>
      </p:sp>
      <p:pic>
        <p:nvPicPr>
          <p:cNvPr id="21" name="Picture 20"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22" name="Picture 21"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20" name="TextBox 19"/>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25" name="Picture 24" descr="Untitled-3.ps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19948" y="897755"/>
            <a:ext cx="2787058" cy="1851027"/>
          </a:xfrm>
          <a:prstGeom prst="rect">
            <a:avLst/>
          </a:prstGeom>
        </p:spPr>
      </p:pic>
      <p:sp>
        <p:nvSpPr>
          <p:cNvPr id="5" name="TextBox 4"/>
          <p:cNvSpPr txBox="1"/>
          <p:nvPr/>
        </p:nvSpPr>
        <p:spPr>
          <a:xfrm>
            <a:off x="4388011" y="1464758"/>
            <a:ext cx="1177125"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a:solidFill>
                  <a:srgbClr val="FFFFFF"/>
                </a:solidFill>
                <a:latin typeface="+mj-lt"/>
              </a:rPr>
              <a:t>Leaves</a:t>
            </a:r>
          </a:p>
        </p:txBody>
      </p:sp>
      <p:pic>
        <p:nvPicPr>
          <p:cNvPr id="26" name="Picture 25" descr="Untitled-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30385" y="2913597"/>
            <a:ext cx="2776621" cy="1843171"/>
          </a:xfrm>
          <a:prstGeom prst="rect">
            <a:avLst/>
          </a:prstGeom>
        </p:spPr>
      </p:pic>
      <p:sp>
        <p:nvSpPr>
          <p:cNvPr id="6" name="TextBox 5"/>
          <p:cNvSpPr txBox="1"/>
          <p:nvPr/>
        </p:nvSpPr>
        <p:spPr>
          <a:xfrm>
            <a:off x="4381500" y="3483916"/>
            <a:ext cx="1262034"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a:solidFill>
                  <a:schemeClr val="bg1"/>
                </a:solidFill>
                <a:latin typeface="+mj-lt"/>
              </a:rPr>
              <a:t>Flowers</a:t>
            </a:r>
          </a:p>
        </p:txBody>
      </p:sp>
      <p:pic>
        <p:nvPicPr>
          <p:cNvPr id="27" name="Picture 26" descr="Untitled-2.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4305" y="4914774"/>
            <a:ext cx="2772701" cy="1843171"/>
          </a:xfrm>
          <a:prstGeom prst="rect">
            <a:avLst/>
          </a:prstGeom>
        </p:spPr>
      </p:pic>
      <p:sp>
        <p:nvSpPr>
          <p:cNvPr id="7" name="TextBox 6"/>
          <p:cNvSpPr txBox="1"/>
          <p:nvPr/>
        </p:nvSpPr>
        <p:spPr>
          <a:xfrm>
            <a:off x="4394200" y="5301506"/>
            <a:ext cx="954107"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dirty="0">
                <a:solidFill>
                  <a:srgbClr val="FFFFFF"/>
                </a:solidFill>
                <a:latin typeface="+mj-lt"/>
              </a:rPr>
              <a:t>Fruits</a:t>
            </a:r>
          </a:p>
        </p:txBody>
      </p:sp>
    </p:spTree>
    <p:extLst>
      <p:ext uri="{BB962C8B-B14F-4D97-AF65-F5344CB8AC3E}">
        <p14:creationId xmlns:p14="http://schemas.microsoft.com/office/powerpoint/2010/main" val="301935447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8017" y="1683888"/>
            <a:ext cx="2223686" cy="3762569"/>
          </a:xfrm>
          <a:prstGeom prst="rect">
            <a:avLst/>
          </a:prstGeom>
          <a:noFill/>
        </p:spPr>
        <p:txBody>
          <a:bodyPr wrap="none" lIns="91440" tIns="45720" rIns="91440" bIns="45720">
            <a:spAutoFit/>
          </a:bodyPr>
          <a:lstStyle/>
          <a:p>
            <a:pPr marL="685800" indent="-685800">
              <a:lnSpc>
                <a:spcPct val="150000"/>
              </a:lnSpc>
              <a:buFont typeface="Wingdings" charset="2"/>
              <a:buChar char="q"/>
            </a:pPr>
            <a:r>
              <a:rPr lang="en-US" sz="5400" b="1" cap="none" spc="0" dirty="0">
                <a:ln w="12700">
                  <a:solidFill>
                    <a:srgbClr val="88BC4F"/>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YES</a:t>
            </a:r>
          </a:p>
          <a:p>
            <a:pPr marL="685800" indent="-685800">
              <a:lnSpc>
                <a:spcPct val="150000"/>
              </a:lnSpc>
              <a:buFont typeface="Wingdings" charset="2"/>
              <a:buChar char="q"/>
            </a:pPr>
            <a:r>
              <a:rPr lang="en-US" sz="5400" b="1" dirty="0">
                <a:ln w="12700">
                  <a:solidFill>
                    <a:srgbClr val="88BC4F"/>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NO</a:t>
            </a:r>
          </a:p>
          <a:p>
            <a:pPr marL="685800" indent="-685800">
              <a:lnSpc>
                <a:spcPct val="150000"/>
              </a:lnSpc>
              <a:buFont typeface="Wingdings" charset="2"/>
              <a:buChar char="q"/>
            </a:pPr>
            <a:r>
              <a:rPr lang="en-US" sz="5400" b="1" cap="none" spc="0" dirty="0">
                <a:ln w="12700">
                  <a:solidFill>
                    <a:srgbClr val="88BC4F"/>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a:t>
            </a:r>
          </a:p>
        </p:txBody>
      </p:sp>
      <p:pic>
        <p:nvPicPr>
          <p:cNvPr id="6" name="Picture 5"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7" name="Picture 6"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5" name="TextBox 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244642066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83967" y="2197100"/>
            <a:ext cx="3424972" cy="2895600"/>
            <a:chOff x="283967" y="2197100"/>
            <a:chExt cx="3424972" cy="2895600"/>
          </a:xfrm>
        </p:grpSpPr>
        <p:pic>
          <p:nvPicPr>
            <p:cNvPr id="3" name="Picture 2" descr="Screen Shot 2016-03-02 at 10.10.28 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3967" y="2197100"/>
              <a:ext cx="3424972" cy="2895600"/>
            </a:xfrm>
            <a:prstGeom prst="rect">
              <a:avLst/>
            </a:prstGeom>
          </p:spPr>
        </p:pic>
        <p:sp>
          <p:nvSpPr>
            <p:cNvPr id="4" name="Oval 3"/>
            <p:cNvSpPr/>
            <p:nvPr/>
          </p:nvSpPr>
          <p:spPr>
            <a:xfrm>
              <a:off x="2120900" y="3454400"/>
              <a:ext cx="1270000" cy="736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grpSp>
      <p:pic>
        <p:nvPicPr>
          <p:cNvPr id="9" name="Picture 8"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0" name="Picture 9"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8" name="TextBox 7"/>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11" name="Rectangle 10"/>
          <p:cNvSpPr/>
          <p:nvPr/>
        </p:nvSpPr>
        <p:spPr>
          <a:xfrm>
            <a:off x="152288" y="998586"/>
            <a:ext cx="7954718" cy="2092881"/>
          </a:xfrm>
          <a:prstGeom prst="rect">
            <a:avLst/>
          </a:prstGeom>
          <a:noFill/>
        </p:spPr>
        <p:txBody>
          <a:bodyPr wrap="square" anchor="t">
            <a:spAutoFit/>
          </a:bodyPr>
          <a:lstStyle/>
          <a:p>
            <a:r>
              <a:rPr lang="en-US" sz="3200" b="1" dirty="0">
                <a:solidFill>
                  <a:srgbClr val="73B63B"/>
                </a:solidFill>
                <a:latin typeface="Arial"/>
                <a:cs typeface="Century Gothic"/>
              </a:rPr>
              <a:t>Entering observations into Nature’s Notebook</a:t>
            </a:r>
            <a:endParaRPr lang="en-US" sz="3200" b="1" dirty="0">
              <a:solidFill>
                <a:srgbClr val="73B63B"/>
              </a:solidFill>
              <a:latin typeface="Arial"/>
              <a:cs typeface="Century Gothic"/>
              <a:hlinkClick r:id="rId6"/>
            </a:endParaRPr>
          </a:p>
          <a:p>
            <a:pPr lvl="0">
              <a:spcAft>
                <a:spcPts val="1200"/>
              </a:spcAft>
            </a:pPr>
            <a:endParaRPr lang="en-US" sz="2800" dirty="0">
              <a:solidFill>
                <a:schemeClr val="bg1"/>
              </a:solidFill>
              <a:latin typeface="Arial"/>
            </a:endParaRPr>
          </a:p>
          <a:p>
            <a:pPr marL="457200" lvl="0" indent="-457200">
              <a:spcAft>
                <a:spcPts val="1200"/>
              </a:spcAft>
              <a:buFont typeface="Arial"/>
              <a:buChar char="•"/>
            </a:pPr>
            <a:endParaRPr lang="en-US" sz="2800" dirty="0">
              <a:solidFill>
                <a:schemeClr val="bg1"/>
              </a:solidFill>
              <a:latin typeface="Arial"/>
            </a:endParaRPr>
          </a:p>
        </p:txBody>
      </p:sp>
      <p:sp>
        <p:nvSpPr>
          <p:cNvPr id="5" name="TextBox 4"/>
          <p:cNvSpPr txBox="1"/>
          <p:nvPr/>
        </p:nvSpPr>
        <p:spPr>
          <a:xfrm>
            <a:off x="203199" y="5664200"/>
            <a:ext cx="4602079" cy="276999"/>
          </a:xfrm>
          <a:prstGeom prst="rect">
            <a:avLst/>
          </a:prstGeom>
          <a:noFill/>
        </p:spPr>
        <p:txBody>
          <a:bodyPr wrap="square" rtlCol="0">
            <a:spAutoFit/>
          </a:bodyPr>
          <a:lstStyle/>
          <a:p>
            <a:r>
              <a:rPr lang="en-US" sz="1200" dirty="0">
                <a:solidFill>
                  <a:schemeClr val="bg1"/>
                </a:solidFill>
                <a:latin typeface="Arial"/>
              </a:rPr>
              <a:t>https://</a:t>
            </a:r>
            <a:r>
              <a:rPr lang="en-US" sz="1200" dirty="0" err="1">
                <a:solidFill>
                  <a:schemeClr val="bg1"/>
                </a:solidFill>
                <a:latin typeface="Arial"/>
              </a:rPr>
              <a:t>www.usanpn.org</a:t>
            </a:r>
            <a:r>
              <a:rPr lang="en-US" sz="1200" dirty="0">
                <a:solidFill>
                  <a:schemeClr val="bg1"/>
                </a:solidFill>
                <a:latin typeface="Arial"/>
              </a:rPr>
              <a:t>/</a:t>
            </a:r>
            <a:r>
              <a:rPr lang="en-US" sz="1200" dirty="0" err="1">
                <a:solidFill>
                  <a:schemeClr val="bg1"/>
                </a:solidFill>
                <a:latin typeface="Arial"/>
              </a:rPr>
              <a:t>natures_notebook</a:t>
            </a:r>
            <a:endParaRPr lang="en-US" sz="1200" dirty="0">
              <a:solidFill>
                <a:schemeClr val="bg1"/>
              </a:solidFill>
              <a:latin typeface="Arial"/>
            </a:endParaRPr>
          </a:p>
        </p:txBody>
      </p:sp>
      <p:grpSp>
        <p:nvGrpSpPr>
          <p:cNvPr id="12" name="Group 11"/>
          <p:cNvGrpSpPr/>
          <p:nvPr/>
        </p:nvGrpSpPr>
        <p:grpSpPr>
          <a:xfrm>
            <a:off x="2766243" y="1803736"/>
            <a:ext cx="5294938" cy="4368464"/>
            <a:chOff x="2766243" y="1803736"/>
            <a:chExt cx="5294938" cy="4368464"/>
          </a:xfrm>
        </p:grpSpPr>
        <p:grpSp>
          <p:nvGrpSpPr>
            <p:cNvPr id="13" name="Group 12"/>
            <p:cNvGrpSpPr/>
            <p:nvPr/>
          </p:nvGrpSpPr>
          <p:grpSpPr>
            <a:xfrm>
              <a:off x="2766243" y="1803736"/>
              <a:ext cx="5294938" cy="4368464"/>
              <a:chOff x="2766243" y="1803736"/>
              <a:chExt cx="5294938" cy="4368464"/>
            </a:xfrm>
          </p:grpSpPr>
          <p:pic>
            <p:nvPicPr>
              <p:cNvPr id="16" name="Picture 15" descr="Screen Shot 2016-03-02 at 10.54.44 AM.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66243" y="1803736"/>
                <a:ext cx="5294938" cy="4368464"/>
              </a:xfrm>
              <a:prstGeom prst="rect">
                <a:avLst/>
              </a:prstGeom>
            </p:spPr>
          </p:pic>
          <p:sp>
            <p:nvSpPr>
              <p:cNvPr id="17" name="Multiply 16"/>
              <p:cNvSpPr/>
              <p:nvPr/>
            </p:nvSpPr>
            <p:spPr>
              <a:xfrm>
                <a:off x="4991100" y="4559300"/>
                <a:ext cx="914400" cy="9144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grpSp>
        <p:sp>
          <p:nvSpPr>
            <p:cNvPr id="14" name="TextBox 13"/>
            <p:cNvSpPr txBox="1"/>
            <p:nvPr/>
          </p:nvSpPr>
          <p:spPr>
            <a:xfrm>
              <a:off x="2766243" y="5511800"/>
              <a:ext cx="3494857" cy="584776"/>
            </a:xfrm>
            <a:prstGeom prst="rect">
              <a:avLst/>
            </a:prstGeom>
            <a:noFill/>
          </p:spPr>
          <p:txBody>
            <a:bodyPr wrap="square" rtlCol="0">
              <a:spAutoFit/>
            </a:bodyPr>
            <a:lstStyle/>
            <a:p>
              <a:r>
                <a:rPr lang="en-US" sz="1600" dirty="0">
                  <a:solidFill>
                    <a:srgbClr val="FF0000"/>
                  </a:solidFill>
                  <a:latin typeface="+mj-lt"/>
                </a:rPr>
                <a:t>Choose Arnold Arboretum - Tree Spotters Program as your site</a:t>
              </a:r>
            </a:p>
          </p:txBody>
        </p:sp>
        <p:cxnSp>
          <p:nvCxnSpPr>
            <p:cNvPr id="15" name="Straight Arrow Connector 14"/>
            <p:cNvCxnSpPr/>
            <p:nvPr/>
          </p:nvCxnSpPr>
          <p:spPr>
            <a:xfrm flipH="1">
              <a:off x="3911600" y="4292600"/>
              <a:ext cx="990600" cy="1219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48280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81000" y="1092200"/>
            <a:ext cx="7886700" cy="679630"/>
          </a:xfrm>
          <a:prstGeom prst="rect">
            <a:avLst/>
          </a:prstGeom>
        </p:spPr>
        <p:txBody>
          <a:bodyPr vert="horz" rtlCol="0">
            <a:normAutofit/>
          </a:bodyPr>
          <a:lstStyle>
            <a:lvl1pPr marL="0" indent="0" algn="ctr"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rtl="0" eaLnBrk="1" latinLnBrk="0" hangingPunct="1">
              <a:spcBef>
                <a:spcPct val="20000"/>
              </a:spcBef>
              <a:buFont typeface="Arial"/>
              <a:buNone/>
              <a:defRPr sz="2000" kern="1200">
                <a:solidFill>
                  <a:schemeClr val="tx1">
                    <a:tint val="75000"/>
                  </a:schemeClr>
                </a:solidFill>
                <a:latin typeface="+mn-lt"/>
                <a:ea typeface="+mn-ea"/>
                <a:cs typeface="+mn-cs"/>
              </a:defRPr>
            </a:lvl9pPr>
            <a:extLst/>
          </a:lstStyle>
          <a:p>
            <a:pPr algn="l"/>
            <a:r>
              <a:rPr lang="en-US" sz="2800" dirty="0">
                <a:solidFill>
                  <a:srgbClr val="88BC4F"/>
                </a:solidFill>
                <a:latin typeface="+mj-lt"/>
                <a:cs typeface="Arial" charset="0"/>
              </a:rPr>
              <a:t>Observation Deck -&gt; Site -&gt; Route -&gt; Tree</a:t>
            </a:r>
          </a:p>
        </p:txBody>
      </p:sp>
      <p:pic>
        <p:nvPicPr>
          <p:cNvPr id="9" name="Picture 8"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1" name="Picture 10"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8" name="TextBox 7"/>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grpSp>
        <p:nvGrpSpPr>
          <p:cNvPr id="13" name="Group 12"/>
          <p:cNvGrpSpPr/>
          <p:nvPr/>
        </p:nvGrpSpPr>
        <p:grpSpPr>
          <a:xfrm>
            <a:off x="381000" y="1962179"/>
            <a:ext cx="6388100" cy="4413221"/>
            <a:chOff x="2786921" y="2748567"/>
            <a:chExt cx="5230515" cy="2927321"/>
          </a:xfrm>
        </p:grpSpPr>
        <p:pic>
          <p:nvPicPr>
            <p:cNvPr id="14" name="Picture 13" descr="Screen Shot 2016-03-02 at 10.31.13 AM.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86921" y="2748567"/>
              <a:ext cx="5230515" cy="2927321"/>
            </a:xfrm>
            <a:prstGeom prst="rect">
              <a:avLst/>
            </a:prstGeom>
          </p:spPr>
        </p:pic>
        <p:sp>
          <p:nvSpPr>
            <p:cNvPr id="15" name="Oval 14"/>
            <p:cNvSpPr/>
            <p:nvPr/>
          </p:nvSpPr>
          <p:spPr>
            <a:xfrm>
              <a:off x="2882899" y="3695700"/>
              <a:ext cx="1275621" cy="30378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grpSp>
    </p:spTree>
    <p:extLst>
      <p:ext uri="{BB962C8B-B14F-4D97-AF65-F5344CB8AC3E}">
        <p14:creationId xmlns:p14="http://schemas.microsoft.com/office/powerpoint/2010/main" val="30033649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81000" y="1092200"/>
            <a:ext cx="7886700" cy="679630"/>
          </a:xfrm>
          <a:prstGeom prst="rect">
            <a:avLst/>
          </a:prstGeom>
        </p:spPr>
        <p:txBody>
          <a:bodyPr vert="horz" rtlCol="0">
            <a:normAutofit/>
          </a:bodyPr>
          <a:lstStyle>
            <a:lvl1pPr marL="0" indent="0" algn="ctr"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rtl="0" eaLnBrk="1" latinLnBrk="0" hangingPunct="1">
              <a:spcBef>
                <a:spcPct val="20000"/>
              </a:spcBef>
              <a:buFont typeface="Arial"/>
              <a:buNone/>
              <a:defRPr sz="2000" kern="1200">
                <a:solidFill>
                  <a:schemeClr val="tx1">
                    <a:tint val="75000"/>
                  </a:schemeClr>
                </a:solidFill>
                <a:latin typeface="+mn-lt"/>
                <a:ea typeface="+mn-ea"/>
                <a:cs typeface="+mn-cs"/>
              </a:defRPr>
            </a:lvl9pPr>
            <a:extLst/>
          </a:lstStyle>
          <a:p>
            <a:pPr algn="l"/>
            <a:r>
              <a:rPr lang="en-US" dirty="0">
                <a:solidFill>
                  <a:srgbClr val="88BC4F"/>
                </a:solidFill>
                <a:latin typeface="+mj-lt"/>
                <a:cs typeface="Arial" charset="0"/>
              </a:rPr>
              <a:t>Observation Deck -&gt; Enter Observations</a:t>
            </a:r>
          </a:p>
        </p:txBody>
      </p:sp>
      <p:pic>
        <p:nvPicPr>
          <p:cNvPr id="9" name="Picture 8"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1" name="Picture 10"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8" name="TextBox 7"/>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grpSp>
        <p:nvGrpSpPr>
          <p:cNvPr id="13" name="Group 12"/>
          <p:cNvGrpSpPr/>
          <p:nvPr/>
        </p:nvGrpSpPr>
        <p:grpSpPr>
          <a:xfrm>
            <a:off x="381000" y="1962179"/>
            <a:ext cx="5230515" cy="2927321"/>
            <a:chOff x="2786921" y="2748567"/>
            <a:chExt cx="5230515" cy="2927321"/>
          </a:xfrm>
        </p:grpSpPr>
        <p:pic>
          <p:nvPicPr>
            <p:cNvPr id="14" name="Picture 13" descr="Screen Shot 2016-03-02 at 10.31.13 AM.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86921" y="2748567"/>
              <a:ext cx="5230515" cy="2927321"/>
            </a:xfrm>
            <a:prstGeom prst="rect">
              <a:avLst/>
            </a:prstGeom>
          </p:spPr>
        </p:pic>
        <p:sp>
          <p:nvSpPr>
            <p:cNvPr id="15" name="Oval 14"/>
            <p:cNvSpPr/>
            <p:nvPr/>
          </p:nvSpPr>
          <p:spPr>
            <a:xfrm>
              <a:off x="6692900" y="4737100"/>
              <a:ext cx="1092200" cy="177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grpSp>
      <p:pic>
        <p:nvPicPr>
          <p:cNvPr id="10" name="Picture 9" descr="Screen Shot 2016-02-29 at 8.31.26 PM.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21782" y="1754650"/>
            <a:ext cx="3217318" cy="4076945"/>
          </a:xfrm>
          <a:prstGeom prst="rect">
            <a:avLst/>
          </a:prstGeom>
        </p:spPr>
      </p:pic>
      <p:grpSp>
        <p:nvGrpSpPr>
          <p:cNvPr id="16" name="Group 15"/>
          <p:cNvGrpSpPr/>
          <p:nvPr/>
        </p:nvGrpSpPr>
        <p:grpSpPr>
          <a:xfrm>
            <a:off x="292126" y="2997197"/>
            <a:ext cx="7641141" cy="2951110"/>
            <a:chOff x="292126" y="2997197"/>
            <a:chExt cx="7641141" cy="2951110"/>
          </a:xfrm>
        </p:grpSpPr>
        <p:sp>
          <p:nvSpPr>
            <p:cNvPr id="12" name="TextBox 11"/>
            <p:cNvSpPr txBox="1"/>
            <p:nvPr/>
          </p:nvSpPr>
          <p:spPr>
            <a:xfrm>
              <a:off x="292126" y="5024977"/>
              <a:ext cx="3983556" cy="923330"/>
            </a:xfrm>
            <a:prstGeom prst="rect">
              <a:avLst/>
            </a:prstGeom>
            <a:noFill/>
          </p:spPr>
          <p:txBody>
            <a:bodyPr wrap="square" rtlCol="0">
              <a:spAutoFit/>
            </a:bodyPr>
            <a:lstStyle/>
            <a:p>
              <a:r>
                <a:rPr lang="en-US" dirty="0">
                  <a:solidFill>
                    <a:schemeClr val="bg1"/>
                  </a:solidFill>
                  <a:latin typeface="+mj-lt"/>
                </a:rPr>
                <a:t>We encourage you to fill in your time, but it’s optional.</a:t>
              </a:r>
            </a:p>
            <a:p>
              <a:r>
                <a:rPr lang="en-US" dirty="0">
                  <a:solidFill>
                    <a:schemeClr val="bg1"/>
                  </a:solidFill>
                  <a:latin typeface="+mj-lt"/>
                </a:rPr>
                <a:t> </a:t>
              </a:r>
            </a:p>
          </p:txBody>
        </p:sp>
        <p:sp>
          <p:nvSpPr>
            <p:cNvPr id="2" name="Oval 1"/>
            <p:cNvSpPr/>
            <p:nvPr/>
          </p:nvSpPr>
          <p:spPr>
            <a:xfrm>
              <a:off x="4749800" y="2997197"/>
              <a:ext cx="3183467" cy="719667"/>
            </a:xfrm>
            <a:prstGeom prst="ellipse">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cxnSp>
          <p:nvCxnSpPr>
            <p:cNvPr id="5" name="Straight Arrow Connector 4"/>
            <p:cNvCxnSpPr/>
            <p:nvPr/>
          </p:nvCxnSpPr>
          <p:spPr>
            <a:xfrm flipV="1">
              <a:off x="4114800" y="3225801"/>
              <a:ext cx="846667" cy="19303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94602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81333" y="999009"/>
            <a:ext cx="8175267" cy="584776"/>
          </a:xfrm>
          <a:prstGeom prst="rect">
            <a:avLst/>
          </a:prstGeom>
          <a:noFill/>
        </p:spPr>
        <p:txBody>
          <a:bodyPr wrap="square" rtlCol="0">
            <a:spAutoFit/>
          </a:bodyPr>
          <a:lstStyle/>
          <a:p>
            <a:r>
              <a:rPr lang="en-US" sz="3200" b="1" dirty="0">
                <a:solidFill>
                  <a:srgbClr val="88BC4F"/>
                </a:solidFill>
                <a:latin typeface="+mj-lt"/>
              </a:rPr>
              <a:t>Clarifying what data NPN wants reported</a:t>
            </a:r>
          </a:p>
        </p:txBody>
      </p:sp>
      <p:pic>
        <p:nvPicPr>
          <p:cNvPr id="7" name="Picture 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2" name="TextBox 1"/>
          <p:cNvSpPr txBox="1"/>
          <p:nvPr/>
        </p:nvSpPr>
        <p:spPr>
          <a:xfrm>
            <a:off x="252412" y="1831975"/>
            <a:ext cx="7545387" cy="4154984"/>
          </a:xfrm>
          <a:prstGeom prst="rect">
            <a:avLst/>
          </a:prstGeom>
        </p:spPr>
        <p:txBody>
          <a:bodyPr wrap="square" rtlCol="0">
            <a:spAutoFit/>
          </a:bodyPr>
          <a:lstStyle/>
          <a:p>
            <a:pPr marL="342900" indent="-342900">
              <a:spcAft>
                <a:spcPts val="1200"/>
              </a:spcAft>
              <a:buFont typeface="Arial"/>
              <a:buChar char="•"/>
            </a:pPr>
            <a:r>
              <a:rPr lang="en-US" sz="2400" dirty="0">
                <a:solidFill>
                  <a:srgbClr val="FFFFFF"/>
                </a:solidFill>
                <a:latin typeface="Arial"/>
                <a:cs typeface="Arial"/>
              </a:rPr>
              <a:t>No category for "dormant buds”, but you can mention these in your notes for each tree.</a:t>
            </a:r>
            <a:endParaRPr lang="en-US" sz="2400" dirty="0">
              <a:solidFill>
                <a:srgbClr val="FFFFFF"/>
              </a:solidFill>
              <a:latin typeface="Arial"/>
            </a:endParaRPr>
          </a:p>
          <a:p>
            <a:pPr marL="342900" indent="-342900">
              <a:spcAft>
                <a:spcPts val="1200"/>
              </a:spcAft>
              <a:buFont typeface="Arial"/>
              <a:buChar char="•"/>
            </a:pPr>
            <a:r>
              <a:rPr lang="en-US" sz="2400" dirty="0">
                <a:solidFill>
                  <a:srgbClr val="FFFFFF"/>
                </a:solidFill>
                <a:latin typeface="Arial"/>
              </a:rPr>
              <a:t>"Flowers or Flower Buds" refers to flower buds that are clearly swelling or that are open and still fresh. </a:t>
            </a:r>
          </a:p>
          <a:p>
            <a:pPr marL="342900" indent="-342900">
              <a:spcAft>
                <a:spcPts val="1200"/>
              </a:spcAft>
              <a:buFont typeface="Arial"/>
              <a:buChar char="•"/>
            </a:pPr>
            <a:r>
              <a:rPr lang="en-US" sz="2400" dirty="0">
                <a:solidFill>
                  <a:srgbClr val="FFFFFF"/>
                </a:solidFill>
                <a:latin typeface="Arial"/>
              </a:rPr>
              <a:t>Continue marking "breaking leaf buds" whenever you see them throughout the season. Sometimes trees will get a second "flush" of leaves, even when the canopy is already green, and this is interesting to know about. </a:t>
            </a:r>
          </a:p>
          <a:p>
            <a:endParaRPr lang="en-US" dirty="0">
              <a:latin typeface="Arial"/>
            </a:endParaRPr>
          </a:p>
        </p:txBody>
      </p:sp>
    </p:spTree>
    <p:extLst>
      <p:ext uri="{BB962C8B-B14F-4D97-AF65-F5344CB8AC3E}">
        <p14:creationId xmlns:p14="http://schemas.microsoft.com/office/powerpoint/2010/main" val="156942877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70234" y="999009"/>
            <a:ext cx="8145634" cy="1077218"/>
          </a:xfrm>
          <a:prstGeom prst="rect">
            <a:avLst/>
          </a:prstGeom>
          <a:noFill/>
        </p:spPr>
        <p:txBody>
          <a:bodyPr wrap="square" rtlCol="0">
            <a:spAutoFit/>
          </a:bodyPr>
          <a:lstStyle/>
          <a:p>
            <a:r>
              <a:rPr lang="en-US" sz="3200" b="1" dirty="0">
                <a:solidFill>
                  <a:srgbClr val="88BC4F"/>
                </a:solidFill>
                <a:latin typeface="+mj-lt"/>
              </a:rPr>
              <a:t>Editing data previously entered into Nature’s Notebook</a:t>
            </a:r>
          </a:p>
        </p:txBody>
      </p:sp>
      <p:pic>
        <p:nvPicPr>
          <p:cNvPr id="7" name="Picture 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2" name="Picture 1" descr="Screen Shot 2016-02-25 at 4.04.18 PM.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0234" y="2268811"/>
            <a:ext cx="8685319" cy="2530201"/>
          </a:xfrm>
          <a:prstGeom prst="rect">
            <a:avLst/>
          </a:prstGeom>
        </p:spPr>
      </p:pic>
      <p:sp>
        <p:nvSpPr>
          <p:cNvPr id="3" name="TextBox 2"/>
          <p:cNvSpPr txBox="1"/>
          <p:nvPr/>
        </p:nvSpPr>
        <p:spPr>
          <a:xfrm>
            <a:off x="769938" y="5321300"/>
            <a:ext cx="7275676" cy="646331"/>
          </a:xfrm>
          <a:prstGeom prst="rect">
            <a:avLst/>
          </a:prstGeom>
        </p:spPr>
        <p:txBody>
          <a:bodyPr rtlCol="0">
            <a:spAutoFit/>
          </a:bodyPr>
          <a:lstStyle/>
          <a:p>
            <a:r>
              <a:rPr lang="en-US" dirty="0">
                <a:solidFill>
                  <a:srgbClr val="FFFFFF"/>
                </a:solidFill>
                <a:latin typeface="Arial"/>
              </a:rPr>
              <a:t>https://mynpn.usanpn.org/npnapps/faces/private/users/entryForm.xhtml</a:t>
            </a:r>
          </a:p>
        </p:txBody>
      </p:sp>
      <p:sp>
        <p:nvSpPr>
          <p:cNvPr id="4" name="Oval 3"/>
          <p:cNvSpPr/>
          <p:nvPr/>
        </p:nvSpPr>
        <p:spPr>
          <a:xfrm>
            <a:off x="270234" y="3860800"/>
            <a:ext cx="5660666" cy="6731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Tree>
    <p:extLst>
      <p:ext uri="{BB962C8B-B14F-4D97-AF65-F5344CB8AC3E}">
        <p14:creationId xmlns:p14="http://schemas.microsoft.com/office/powerpoint/2010/main" val="227604494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70233" y="999009"/>
            <a:ext cx="6661199" cy="584776"/>
          </a:xfrm>
          <a:prstGeom prst="rect">
            <a:avLst/>
          </a:prstGeom>
          <a:noFill/>
        </p:spPr>
        <p:txBody>
          <a:bodyPr wrap="none" rtlCol="0">
            <a:spAutoFit/>
          </a:bodyPr>
          <a:lstStyle/>
          <a:p>
            <a:r>
              <a:rPr lang="en-US" sz="3200" b="1" dirty="0">
                <a:solidFill>
                  <a:srgbClr val="88BC4F"/>
                </a:solidFill>
                <a:latin typeface="+mj-lt"/>
              </a:rPr>
              <a:t>Estimating values and intensities</a:t>
            </a:r>
          </a:p>
        </p:txBody>
      </p:sp>
      <p:pic>
        <p:nvPicPr>
          <p:cNvPr id="7" name="Picture 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3" name="TextBox 2"/>
          <p:cNvSpPr txBox="1"/>
          <p:nvPr/>
        </p:nvSpPr>
        <p:spPr>
          <a:xfrm>
            <a:off x="301625" y="1695450"/>
            <a:ext cx="4562475" cy="4062651"/>
          </a:xfrm>
          <a:prstGeom prst="rect">
            <a:avLst/>
          </a:prstGeom>
        </p:spPr>
        <p:txBody>
          <a:bodyPr wrap="square" rtlCol="0">
            <a:spAutoFit/>
          </a:bodyPr>
          <a:lstStyle/>
          <a:p>
            <a:pPr marL="342900" indent="-342900">
              <a:spcAft>
                <a:spcPts val="1200"/>
              </a:spcAft>
              <a:buFont typeface="Arial"/>
              <a:buChar char="•"/>
            </a:pPr>
            <a:r>
              <a:rPr lang="en-US" sz="2400" dirty="0">
                <a:solidFill>
                  <a:srgbClr val="FFFFFF"/>
                </a:solidFill>
                <a:latin typeface="Arial"/>
                <a:cs typeface="Arial"/>
              </a:rPr>
              <a:t>For our purposes, we do NOT need intensity data.</a:t>
            </a:r>
          </a:p>
          <a:p>
            <a:pPr marL="342900" indent="-342900">
              <a:spcAft>
                <a:spcPts val="1200"/>
              </a:spcAft>
              <a:buFont typeface="Arial"/>
              <a:buChar char="•"/>
            </a:pPr>
            <a:r>
              <a:rPr lang="en-US" sz="2400" dirty="0">
                <a:solidFill>
                  <a:srgbClr val="FFFFFF"/>
                </a:solidFill>
                <a:latin typeface="Arial"/>
              </a:rPr>
              <a:t>Intensity data is very subjective and therefore less reliable.</a:t>
            </a:r>
          </a:p>
          <a:p>
            <a:pPr marL="342900" indent="-342900">
              <a:spcAft>
                <a:spcPts val="1200"/>
              </a:spcAft>
              <a:buFont typeface="Arial"/>
              <a:buChar char="•"/>
            </a:pPr>
            <a:r>
              <a:rPr lang="en-US" sz="2400" dirty="0">
                <a:solidFill>
                  <a:srgbClr val="FFFFFF"/>
                </a:solidFill>
                <a:latin typeface="Arial"/>
              </a:rPr>
              <a:t>If you feel excited about entering this data, though, go for it!</a:t>
            </a:r>
          </a:p>
          <a:p>
            <a:endParaRPr lang="en-US" dirty="0">
              <a:latin typeface="Arial"/>
            </a:endParaRPr>
          </a:p>
          <a:p>
            <a:endParaRPr lang="en-US" dirty="0">
              <a:latin typeface="Arial"/>
            </a:endParaRPr>
          </a:p>
        </p:txBody>
      </p:sp>
      <p:pic>
        <p:nvPicPr>
          <p:cNvPr id="4" name="Picture 3" descr="Screen Shot 2016-02-25 at 3.41.53 PM.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20308" y="1643774"/>
            <a:ext cx="2743200" cy="3657600"/>
          </a:xfrm>
          <a:prstGeom prst="rect">
            <a:avLst/>
          </a:prstGeom>
        </p:spPr>
      </p:pic>
      <p:pic>
        <p:nvPicPr>
          <p:cNvPr id="5" name="Picture 4" descr="Screen Shot 2016-02-25 at 3.42.50 PM.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73925" y="5541251"/>
            <a:ext cx="6012042" cy="604673"/>
          </a:xfrm>
          <a:prstGeom prst="rect">
            <a:avLst/>
          </a:prstGeom>
        </p:spPr>
      </p:pic>
    </p:spTree>
    <p:extLst>
      <p:ext uri="{BB962C8B-B14F-4D97-AF65-F5344CB8AC3E}">
        <p14:creationId xmlns:p14="http://schemas.microsoft.com/office/powerpoint/2010/main" val="8286271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998586"/>
            <a:ext cx="7954718" cy="4832093"/>
          </a:xfrm>
          <a:prstGeom prst="rect">
            <a:avLst/>
          </a:prstGeom>
          <a:noFill/>
        </p:spPr>
        <p:txBody>
          <a:bodyPr wrap="square">
            <a:spAutoFit/>
          </a:bodyPr>
          <a:lstStyle/>
          <a:p>
            <a:r>
              <a:rPr lang="en-US" sz="3200" b="1" dirty="0">
                <a:solidFill>
                  <a:srgbClr val="73B63B"/>
                </a:solidFill>
                <a:latin typeface="Arial"/>
              </a:rPr>
              <a:t>What are we doing?</a:t>
            </a:r>
          </a:p>
          <a:p>
            <a:endParaRPr lang="en-US" sz="3200" b="1" dirty="0">
              <a:solidFill>
                <a:srgbClr val="73B63B"/>
              </a:solidFill>
              <a:latin typeface="Arial"/>
            </a:endParaRPr>
          </a:p>
          <a:p>
            <a:pPr marL="457200" lvl="0" indent="-457200">
              <a:spcAft>
                <a:spcPts val="1200"/>
              </a:spcAft>
              <a:buFont typeface="Arial"/>
              <a:buChar char="•"/>
            </a:pPr>
            <a:r>
              <a:rPr lang="en-US" sz="2800" dirty="0">
                <a:solidFill>
                  <a:schemeClr val="bg1"/>
                </a:solidFill>
                <a:latin typeface="Arial"/>
              </a:rPr>
              <a:t>Observing the life-cycle stages of eleven different species of trees at the Arnold Arboretum through the seasons and through the years. </a:t>
            </a:r>
          </a:p>
          <a:p>
            <a:pPr marL="457200" lvl="0" indent="-457200">
              <a:spcAft>
                <a:spcPts val="1200"/>
              </a:spcAft>
              <a:buFont typeface="Arial"/>
              <a:buChar char="•"/>
            </a:pPr>
            <a:r>
              <a:rPr lang="en-US" sz="2800" dirty="0">
                <a:solidFill>
                  <a:schemeClr val="bg1"/>
                </a:solidFill>
                <a:latin typeface="Arial"/>
              </a:rPr>
              <a:t>Recording our observations.</a:t>
            </a:r>
          </a:p>
          <a:p>
            <a:pPr marL="457200" lvl="0" indent="-457200">
              <a:spcAft>
                <a:spcPts val="1200"/>
              </a:spcAft>
              <a:buFont typeface="Arial"/>
              <a:buChar char="•"/>
            </a:pPr>
            <a:r>
              <a:rPr lang="en-US" sz="2800" dirty="0">
                <a:solidFill>
                  <a:schemeClr val="bg1"/>
                </a:solidFill>
                <a:latin typeface="Arial"/>
              </a:rPr>
              <a:t>Entering our observations into an online database managed by the National Phenology Network (NPN).</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0126" y="98225"/>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1333" y="101731"/>
            <a:ext cx="1165673" cy="493776"/>
          </a:xfrm>
          <a:prstGeom prst="rect">
            <a:avLst/>
          </a:prstGeom>
          <a:solidFill>
            <a:schemeClr val="bg1"/>
          </a:solidFill>
          <a:ln>
            <a:noFill/>
          </a:ln>
        </p:spPr>
      </p:pic>
      <p:sp>
        <p:nvSpPr>
          <p:cNvPr id="5" name="TextBox 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1299998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1" descr="nnitunes.tif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76700" y="3293360"/>
            <a:ext cx="4489438" cy="319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511163" y="4212780"/>
            <a:ext cx="3102671" cy="830997"/>
          </a:xfrm>
          <a:prstGeom prst="rect">
            <a:avLst/>
          </a:prstGeom>
          <a:solidFill>
            <a:schemeClr val="bg1"/>
          </a:solidFill>
          <a:ln>
            <a:noFill/>
          </a:ln>
          <a:extLst/>
        </p:spPr>
        <p:txBody>
          <a:bodyPr wrap="square">
            <a:spAutoFit/>
          </a:bodyPr>
          <a:lstStyle>
            <a:lvl1pPr eaLnBrk="0" hangingPunct="0">
              <a:defRPr>
                <a:solidFill>
                  <a:schemeClr val="tx1"/>
                </a:solidFill>
                <a:latin typeface="Calibri" charset="0"/>
                <a:ea typeface="ＭＳ Ｐゴシック" charset="0"/>
                <a:cs typeface="ＭＳ Ｐゴシック" charset="0"/>
              </a:defRPr>
            </a:lvl1pPr>
            <a:lvl2pPr marL="742950" indent="-285750" eaLnBrk="0" hangingPunct="0">
              <a:defRPr>
                <a:solidFill>
                  <a:schemeClr val="tx1"/>
                </a:solidFill>
                <a:latin typeface="Calibri" charset="0"/>
                <a:ea typeface="ＭＳ Ｐゴシック" charset="0"/>
              </a:defRPr>
            </a:lvl2pPr>
            <a:lvl3pPr marL="1143000" indent="-228600" eaLnBrk="0" hangingPunct="0">
              <a:defRPr>
                <a:solidFill>
                  <a:schemeClr val="tx1"/>
                </a:solidFill>
                <a:latin typeface="Calibri" charset="0"/>
                <a:ea typeface="ＭＳ Ｐゴシック" charset="0"/>
              </a:defRPr>
            </a:lvl3pPr>
            <a:lvl4pPr marL="1600200" indent="-228600" eaLnBrk="0" hangingPunct="0">
              <a:defRPr>
                <a:solidFill>
                  <a:schemeClr val="tx1"/>
                </a:solidFill>
                <a:latin typeface="Calibri" charset="0"/>
                <a:ea typeface="ＭＳ Ｐゴシック" charset="0"/>
              </a:defRPr>
            </a:lvl4pPr>
            <a:lvl5pPr marL="2057400" indent="-228600" eaLnBrk="0" hangingPunct="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1600" dirty="0">
                <a:solidFill>
                  <a:srgbClr val="FF0000"/>
                </a:solidFill>
                <a:latin typeface="Century Gothic" charset="0"/>
                <a:cs typeface="Century Gothic" charset="0"/>
              </a:rPr>
              <a:t>You MUST have your account completely set up online first to use the mobile apps!</a:t>
            </a:r>
          </a:p>
        </p:txBody>
      </p:sp>
      <p:pic>
        <p:nvPicPr>
          <p:cNvPr id="8" name="Picture 7"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9" name="Picture 8"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10" name="TextBox 9"/>
          <p:cNvSpPr txBox="1"/>
          <p:nvPr/>
        </p:nvSpPr>
        <p:spPr>
          <a:xfrm>
            <a:off x="269875" y="998538"/>
            <a:ext cx="8362971" cy="585787"/>
          </a:xfrm>
          <a:prstGeom prst="rect">
            <a:avLst/>
          </a:prstGeom>
          <a:noFill/>
        </p:spPr>
        <p:txBody>
          <a:bodyPr wrap="square" rtlCol="0" anchor="t">
            <a:spAutoFit/>
          </a:bodyPr>
          <a:lstStyle/>
          <a:p>
            <a:r>
              <a:rPr lang="en-US" sz="3200" b="1" dirty="0">
                <a:solidFill>
                  <a:srgbClr val="88BC4F"/>
                </a:solidFill>
                <a:latin typeface="+mj-lt"/>
              </a:rPr>
              <a:t>Free mobile app: Use with Caution</a:t>
            </a:r>
          </a:p>
        </p:txBody>
      </p:sp>
      <p:sp>
        <p:nvSpPr>
          <p:cNvPr id="11" name="TextBox 10"/>
          <p:cNvSpPr txBox="1"/>
          <p:nvPr/>
        </p:nvSpPr>
        <p:spPr>
          <a:xfrm>
            <a:off x="301625" y="1695450"/>
            <a:ext cx="8331221" cy="2339102"/>
          </a:xfrm>
          <a:prstGeom prst="rect">
            <a:avLst/>
          </a:prstGeom>
        </p:spPr>
        <p:txBody>
          <a:bodyPr wrap="square" rtlCol="0">
            <a:spAutoFit/>
          </a:bodyPr>
          <a:lstStyle/>
          <a:p>
            <a:pPr marL="342900" indent="-342900">
              <a:spcAft>
                <a:spcPts val="1200"/>
              </a:spcAft>
              <a:buFont typeface="Arial"/>
              <a:buChar char="•"/>
            </a:pPr>
            <a:r>
              <a:rPr lang="en-US" sz="2400" dirty="0">
                <a:solidFill>
                  <a:srgbClr val="FFFFFF"/>
                </a:solidFill>
                <a:latin typeface="Arial"/>
                <a:cs typeface="Arial"/>
              </a:rPr>
              <a:t>Works with Android and Apple products.</a:t>
            </a:r>
          </a:p>
          <a:p>
            <a:pPr marL="342900" indent="-342900">
              <a:spcAft>
                <a:spcPts val="1200"/>
              </a:spcAft>
              <a:buFont typeface="Arial"/>
              <a:buChar char="•"/>
            </a:pPr>
            <a:r>
              <a:rPr lang="en-US" sz="2400" dirty="0">
                <a:solidFill>
                  <a:srgbClr val="FFFFFF"/>
                </a:solidFill>
                <a:latin typeface="Arial"/>
                <a:cs typeface="Arial"/>
              </a:rPr>
              <a:t>Help sheets to get started:  </a:t>
            </a:r>
            <a:r>
              <a:rPr lang="en-US" sz="1600" dirty="0">
                <a:solidFill>
                  <a:srgbClr val="FFFFFF"/>
                </a:solidFill>
                <a:latin typeface="Arial"/>
                <a:cs typeface="Arial"/>
                <a:hlinkClick r:id="rId6"/>
              </a:rPr>
              <a:t>https://www.usanpn.org/node/22250</a:t>
            </a:r>
            <a:endParaRPr lang="en-US" sz="1600" dirty="0">
              <a:solidFill>
                <a:srgbClr val="FFFFFF"/>
              </a:solidFill>
              <a:latin typeface="Arial"/>
              <a:cs typeface="Arial"/>
            </a:endParaRPr>
          </a:p>
          <a:p>
            <a:pPr marL="342900" indent="-342900">
              <a:spcAft>
                <a:spcPts val="1200"/>
              </a:spcAft>
              <a:buFont typeface="Arial"/>
              <a:buChar char="•"/>
            </a:pPr>
            <a:r>
              <a:rPr lang="en-US" sz="2400" dirty="0">
                <a:solidFill>
                  <a:srgbClr val="FFFFFF"/>
                </a:solidFill>
                <a:latin typeface="Arial"/>
                <a:cs typeface="Arial"/>
              </a:rPr>
              <a:t>When in doubt, use a paper data sheet.</a:t>
            </a:r>
          </a:p>
          <a:p>
            <a:pPr marL="342900" indent="-342900">
              <a:spcAft>
                <a:spcPts val="1200"/>
              </a:spcAft>
              <a:buFont typeface="Arial"/>
              <a:buChar char="•"/>
            </a:pPr>
            <a:endParaRPr lang="en-US" sz="1600" dirty="0">
              <a:latin typeface="Arial"/>
            </a:endParaRPr>
          </a:p>
          <a:p>
            <a:endParaRPr lang="en-US" dirty="0">
              <a:latin typeface="Arial"/>
            </a:endParaRPr>
          </a:p>
        </p:txBody>
      </p:sp>
    </p:spTree>
    <p:extLst>
      <p:ext uri="{BB962C8B-B14F-4D97-AF65-F5344CB8AC3E}">
        <p14:creationId xmlns:p14="http://schemas.microsoft.com/office/powerpoint/2010/main" val="880473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9" name="Picture 8"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10" name="Rectangle 9"/>
          <p:cNvSpPr/>
          <p:nvPr/>
        </p:nvSpPr>
        <p:spPr>
          <a:xfrm>
            <a:off x="152288" y="998586"/>
            <a:ext cx="7954718" cy="2185214"/>
          </a:xfrm>
          <a:prstGeom prst="rect">
            <a:avLst/>
          </a:prstGeom>
          <a:noFill/>
        </p:spPr>
        <p:txBody>
          <a:bodyPr wrap="square">
            <a:spAutoFit/>
          </a:bodyPr>
          <a:lstStyle/>
          <a:p>
            <a:r>
              <a:rPr lang="en-US" sz="3200" b="1" dirty="0">
                <a:solidFill>
                  <a:srgbClr val="73B63B"/>
                </a:solidFill>
                <a:latin typeface="Arial"/>
                <a:cs typeface="Century Gothic"/>
              </a:rPr>
              <a:t>Getting data out of Nature’s Notebook</a:t>
            </a:r>
          </a:p>
          <a:p>
            <a:pPr>
              <a:spcAft>
                <a:spcPts val="1200"/>
              </a:spcAft>
            </a:pPr>
            <a:endParaRPr lang="en-US" sz="2800" dirty="0">
              <a:solidFill>
                <a:schemeClr val="bg1"/>
              </a:solidFill>
              <a:latin typeface="Arial"/>
            </a:endParaRPr>
          </a:p>
          <a:p>
            <a:pPr marL="457200" lvl="0" indent="-457200">
              <a:spcAft>
                <a:spcPts val="1200"/>
              </a:spcAft>
              <a:buFont typeface="Arial"/>
              <a:buChar char="•"/>
            </a:pPr>
            <a:endParaRPr lang="en-US" sz="2800" dirty="0">
              <a:solidFill>
                <a:schemeClr val="bg1"/>
              </a:solidFill>
              <a:latin typeface="Arial"/>
            </a:endParaRPr>
          </a:p>
          <a:p>
            <a:pPr marL="457200" lvl="0" indent="-457200">
              <a:spcAft>
                <a:spcPts val="1200"/>
              </a:spcAft>
              <a:buFont typeface="Arial"/>
              <a:buChar char="•"/>
            </a:pPr>
            <a:endParaRPr lang="en-US" sz="2800" dirty="0">
              <a:solidFill>
                <a:schemeClr val="bg1"/>
              </a:solidFill>
              <a:latin typeface="Arial"/>
            </a:endParaRPr>
          </a:p>
        </p:txBody>
      </p:sp>
      <p:sp>
        <p:nvSpPr>
          <p:cNvPr id="11" name="Rectangle 10"/>
          <p:cNvSpPr/>
          <p:nvPr/>
        </p:nvSpPr>
        <p:spPr>
          <a:xfrm>
            <a:off x="482601" y="2082626"/>
            <a:ext cx="7370406" cy="2677656"/>
          </a:xfrm>
          <a:prstGeom prst="rect">
            <a:avLst/>
          </a:prstGeom>
        </p:spPr>
        <p:txBody>
          <a:bodyPr wrap="square">
            <a:spAutoFit/>
          </a:bodyPr>
          <a:lstStyle/>
          <a:p>
            <a:pPr marL="342900" indent="-342900">
              <a:buFont typeface="Arial"/>
              <a:buChar char="•"/>
            </a:pPr>
            <a:r>
              <a:rPr lang="en-US" sz="2400" dirty="0">
                <a:solidFill>
                  <a:srgbClr val="FFFFFF"/>
                </a:solidFill>
                <a:latin typeface="+mj-lt"/>
              </a:rPr>
              <a:t>Two tools:</a:t>
            </a:r>
          </a:p>
          <a:p>
            <a:pPr marL="800100" lvl="1" indent="-342900">
              <a:buFont typeface="Arial"/>
              <a:buChar char="•"/>
            </a:pPr>
            <a:r>
              <a:rPr lang="en-US" sz="2400" dirty="0">
                <a:solidFill>
                  <a:srgbClr val="FFFFFF"/>
                </a:solidFill>
                <a:latin typeface="+mj-lt"/>
              </a:rPr>
              <a:t>Data Visualizer (view online)</a:t>
            </a:r>
          </a:p>
          <a:p>
            <a:pPr marL="800100" lvl="1" indent="-342900">
              <a:buFont typeface="Arial"/>
              <a:buChar char="•"/>
            </a:pPr>
            <a:r>
              <a:rPr lang="en-US" sz="2400" dirty="0">
                <a:solidFill>
                  <a:srgbClr val="FFFFFF"/>
                </a:solidFill>
                <a:latin typeface="+mj-lt"/>
              </a:rPr>
              <a:t>Data Download (view offline)</a:t>
            </a:r>
          </a:p>
          <a:p>
            <a:pPr marL="800100" lvl="1" indent="-342900">
              <a:buFont typeface="Arial"/>
              <a:buChar char="•"/>
            </a:pPr>
            <a:endParaRPr lang="en-US" sz="2400" dirty="0">
              <a:solidFill>
                <a:srgbClr val="FFFFFF"/>
              </a:solidFill>
              <a:latin typeface="+mj-lt"/>
            </a:endParaRPr>
          </a:p>
          <a:p>
            <a:pPr marL="342900" indent="-342900">
              <a:buFont typeface="Arial"/>
              <a:buChar char="•"/>
            </a:pPr>
            <a:r>
              <a:rPr lang="en-US" sz="2400" dirty="0">
                <a:solidFill>
                  <a:srgbClr val="FFFFFF"/>
                </a:solidFill>
                <a:latin typeface="+mj-lt"/>
              </a:rPr>
              <a:t>Access these tools via:</a:t>
            </a:r>
          </a:p>
          <a:p>
            <a:pPr marL="800100" lvl="1" indent="-342900">
              <a:buFont typeface="Arial"/>
              <a:buChar char="•"/>
            </a:pPr>
            <a:r>
              <a:rPr lang="en-US" sz="2400" dirty="0">
                <a:solidFill>
                  <a:schemeClr val="bg1"/>
                </a:solidFill>
                <a:latin typeface="+mj-lt"/>
                <a:hlinkClick r:id="rId5"/>
              </a:rPr>
              <a:t>https://www.usanpn.org/data/dashboard</a:t>
            </a:r>
            <a:endParaRPr lang="en-US" sz="2400" dirty="0">
              <a:solidFill>
                <a:schemeClr val="bg1"/>
              </a:solidFill>
              <a:latin typeface="+mj-lt"/>
            </a:endParaRPr>
          </a:p>
          <a:p>
            <a:pPr marL="800100" lvl="1" indent="-342900">
              <a:buFont typeface="Arial"/>
              <a:buChar char="•"/>
            </a:pPr>
            <a:endParaRPr lang="en-US" sz="2400" dirty="0">
              <a:solidFill>
                <a:schemeClr val="bg1"/>
              </a:solidFill>
              <a:latin typeface="+mj-lt"/>
            </a:endParaRPr>
          </a:p>
        </p:txBody>
      </p:sp>
    </p:spTree>
    <p:extLst>
      <p:ext uri="{BB962C8B-B14F-4D97-AF65-F5344CB8AC3E}">
        <p14:creationId xmlns:p14="http://schemas.microsoft.com/office/powerpoint/2010/main" val="4253548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02478" y="5483056"/>
            <a:ext cx="5740731" cy="1118255"/>
          </a:xfrm>
          <a:prstGeom prst="rect">
            <a:avLst/>
          </a:prstGeom>
          <a:noFill/>
        </p:spPr>
        <p:txBody>
          <a:bodyPr wrap="square" rtlCol="0">
            <a:spAutoFit/>
          </a:bodyPr>
          <a:lstStyle/>
          <a:p>
            <a:pPr algn="ctr">
              <a:spcAft>
                <a:spcPts val="400"/>
              </a:spcAft>
            </a:pPr>
            <a:r>
              <a:rPr lang="en-US" sz="2000" b="1" dirty="0">
                <a:solidFill>
                  <a:schemeClr val="bg1"/>
                </a:solidFill>
                <a:latin typeface="+mj-lt"/>
              </a:rPr>
              <a:t>Red maple (</a:t>
            </a:r>
            <a:r>
              <a:rPr lang="en-US" sz="2000" b="1" i="1" dirty="0">
                <a:solidFill>
                  <a:schemeClr val="bg1"/>
                </a:solidFill>
                <a:latin typeface="+mj-lt"/>
              </a:rPr>
              <a:t>Acer </a:t>
            </a:r>
            <a:r>
              <a:rPr lang="en-US" sz="2000" b="1" i="1" dirty="0" err="1">
                <a:solidFill>
                  <a:schemeClr val="bg1"/>
                </a:solidFill>
                <a:latin typeface="+mj-lt"/>
              </a:rPr>
              <a:t>rubrum</a:t>
            </a:r>
            <a:r>
              <a:rPr lang="en-US" sz="2000" b="1" dirty="0">
                <a:solidFill>
                  <a:schemeClr val="bg1"/>
                </a:solidFill>
                <a:latin typeface="+mj-lt"/>
              </a:rPr>
              <a:t>) in 2013</a:t>
            </a:r>
          </a:p>
          <a:p>
            <a:pPr algn="ctr">
              <a:spcAft>
                <a:spcPts val="400"/>
              </a:spcAft>
            </a:pPr>
            <a:r>
              <a:rPr lang="en-US" sz="2000" dirty="0">
                <a:solidFill>
                  <a:schemeClr val="bg1"/>
                </a:solidFill>
                <a:latin typeface="+mj-lt"/>
              </a:rPr>
              <a:t>collected via </a:t>
            </a:r>
            <a:r>
              <a:rPr lang="en-US" sz="2000" i="1" dirty="0">
                <a:solidFill>
                  <a:schemeClr val="bg1"/>
                </a:solidFill>
                <a:latin typeface="+mj-lt"/>
              </a:rPr>
              <a:t>Nature’s Notebook</a:t>
            </a:r>
            <a:r>
              <a:rPr lang="en-US" sz="2000" dirty="0">
                <a:solidFill>
                  <a:schemeClr val="bg1"/>
                </a:solidFill>
                <a:latin typeface="+mj-lt"/>
              </a:rPr>
              <a:t> </a:t>
            </a:r>
          </a:p>
          <a:p>
            <a:pPr algn="ctr">
              <a:spcAft>
                <a:spcPts val="400"/>
              </a:spcAft>
            </a:pPr>
            <a:endParaRPr lang="en-US" sz="2000" dirty="0">
              <a:solidFill>
                <a:schemeClr val="bg1"/>
              </a:solidFill>
              <a:latin typeface="+mj-lt"/>
            </a:endParaRPr>
          </a:p>
        </p:txBody>
      </p:sp>
      <p:pic>
        <p:nvPicPr>
          <p:cNvPr id="5"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69732" y="1275228"/>
            <a:ext cx="1994077" cy="1781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208809" y="1252629"/>
            <a:ext cx="6750301" cy="1808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219319" y="3436537"/>
            <a:ext cx="6727916" cy="1799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71369" y="3461278"/>
            <a:ext cx="1983179" cy="1780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3" descr="http://www.fairylandscape.net/wp-content/uploads/2011/10/Red-Maple-Tree-1.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204035" y="5278463"/>
            <a:ext cx="1701222" cy="1275348"/>
          </a:xfrm>
          <a:prstGeom prst="rect">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1369" y="6300121"/>
            <a:ext cx="4418998" cy="369332"/>
          </a:xfrm>
          <a:prstGeom prst="rect">
            <a:avLst/>
          </a:prstGeom>
          <a:noFill/>
        </p:spPr>
        <p:txBody>
          <a:bodyPr wrap="none" rtlCol="0">
            <a:spAutoFit/>
          </a:bodyPr>
          <a:lstStyle/>
          <a:p>
            <a:r>
              <a:rPr lang="en-US" dirty="0">
                <a:solidFill>
                  <a:srgbClr val="FFFFFF"/>
                </a:solidFill>
                <a:latin typeface="+mj-lt"/>
              </a:rPr>
              <a:t>http://</a:t>
            </a:r>
            <a:r>
              <a:rPr lang="en-US" dirty="0" err="1">
                <a:solidFill>
                  <a:srgbClr val="FFFFFF"/>
                </a:solidFill>
                <a:latin typeface="+mj-lt"/>
              </a:rPr>
              <a:t>www.usanpn.org</a:t>
            </a:r>
            <a:r>
              <a:rPr lang="en-US" dirty="0">
                <a:solidFill>
                  <a:srgbClr val="FFFFFF"/>
                </a:solidFill>
                <a:latin typeface="+mj-lt"/>
              </a:rPr>
              <a:t>/data/visualizations</a:t>
            </a:r>
          </a:p>
        </p:txBody>
      </p:sp>
      <p:sp>
        <p:nvSpPr>
          <p:cNvPr id="3" name="TextBox 2"/>
          <p:cNvSpPr txBox="1"/>
          <p:nvPr/>
        </p:nvSpPr>
        <p:spPr>
          <a:xfrm>
            <a:off x="171369" y="802237"/>
            <a:ext cx="1616097" cy="461665"/>
          </a:xfrm>
          <a:prstGeom prst="rect">
            <a:avLst/>
          </a:prstGeom>
          <a:noFill/>
        </p:spPr>
        <p:txBody>
          <a:bodyPr wrap="none" rtlCol="0" anchor="t">
            <a:spAutoFit/>
          </a:bodyPr>
          <a:lstStyle/>
          <a:p>
            <a:r>
              <a:rPr lang="en-US" sz="2400" b="1" dirty="0">
                <a:solidFill>
                  <a:srgbClr val="88BC4F"/>
                </a:solidFill>
                <a:latin typeface="+mj-lt"/>
              </a:rPr>
              <a:t>Visualizer</a:t>
            </a:r>
          </a:p>
        </p:txBody>
      </p:sp>
      <p:pic>
        <p:nvPicPr>
          <p:cNvPr id="13" name="Picture 12" descr="ArnoldArboretum-logo.gif"/>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4" name="Picture 13" descr="natures_notesbook_tagline.eps"/>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2" name="TextBox 11"/>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379465419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dt.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369" y="1344098"/>
            <a:ext cx="7553005" cy="5045288"/>
          </a:xfrm>
          <a:prstGeom prst="rect">
            <a:avLst/>
          </a:prstGeom>
        </p:spPr>
      </p:pic>
      <p:sp>
        <p:nvSpPr>
          <p:cNvPr id="3" name="TextBox 2"/>
          <p:cNvSpPr txBox="1"/>
          <p:nvPr/>
        </p:nvSpPr>
        <p:spPr>
          <a:xfrm>
            <a:off x="4294525" y="6425913"/>
            <a:ext cx="3841466" cy="369332"/>
          </a:xfrm>
          <a:prstGeom prst="rect">
            <a:avLst/>
          </a:prstGeom>
          <a:noFill/>
        </p:spPr>
        <p:txBody>
          <a:bodyPr wrap="none" rtlCol="0">
            <a:spAutoFit/>
          </a:bodyPr>
          <a:lstStyle/>
          <a:p>
            <a:r>
              <a:rPr lang="en-US" dirty="0">
                <a:solidFill>
                  <a:srgbClr val="FFFFFF"/>
                </a:solidFill>
                <a:latin typeface="+mj-lt"/>
              </a:rPr>
              <a:t>https://</a:t>
            </a:r>
            <a:r>
              <a:rPr lang="en-US" dirty="0" err="1">
                <a:solidFill>
                  <a:srgbClr val="FFFFFF"/>
                </a:solidFill>
                <a:latin typeface="+mj-lt"/>
              </a:rPr>
              <a:t>www.usanpn.org</a:t>
            </a:r>
            <a:r>
              <a:rPr lang="en-US" dirty="0">
                <a:solidFill>
                  <a:srgbClr val="FFFFFF"/>
                </a:solidFill>
                <a:latin typeface="+mj-lt"/>
              </a:rPr>
              <a:t>/results/data</a:t>
            </a:r>
          </a:p>
        </p:txBody>
      </p:sp>
      <p:sp>
        <p:nvSpPr>
          <p:cNvPr id="6" name="TextBox 5"/>
          <p:cNvSpPr txBox="1"/>
          <p:nvPr/>
        </p:nvSpPr>
        <p:spPr>
          <a:xfrm>
            <a:off x="171369" y="802237"/>
            <a:ext cx="2407630" cy="461665"/>
          </a:xfrm>
          <a:prstGeom prst="rect">
            <a:avLst/>
          </a:prstGeom>
          <a:noFill/>
        </p:spPr>
        <p:txBody>
          <a:bodyPr wrap="none" rtlCol="0">
            <a:spAutoFit/>
          </a:bodyPr>
          <a:lstStyle/>
          <a:p>
            <a:r>
              <a:rPr lang="en-US" sz="2400" b="1" dirty="0">
                <a:solidFill>
                  <a:srgbClr val="88BC4F"/>
                </a:solidFill>
                <a:latin typeface="+mj-lt"/>
              </a:rPr>
              <a:t>Data Download</a:t>
            </a:r>
          </a:p>
        </p:txBody>
      </p:sp>
      <p:pic>
        <p:nvPicPr>
          <p:cNvPr id="8" name="Picture 7"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9" name="Picture 8"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148366725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CEP-SI-x-Movie"/>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28755" y="1466350"/>
            <a:ext cx="5635445" cy="52145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8739" y="857513"/>
            <a:ext cx="6863264" cy="523220"/>
          </a:xfrm>
          <a:prstGeom prst="rect">
            <a:avLst/>
          </a:prstGeom>
          <a:noFill/>
        </p:spPr>
        <p:txBody>
          <a:bodyPr wrap="square" rtlCol="0">
            <a:spAutoFit/>
          </a:bodyPr>
          <a:lstStyle/>
          <a:p>
            <a:r>
              <a:rPr lang="en-US" sz="2800" b="1" dirty="0">
                <a:solidFill>
                  <a:srgbClr val="5D9832"/>
                </a:solidFill>
                <a:latin typeface="+mj-lt"/>
                <a:cs typeface="Century Gothic"/>
              </a:rPr>
              <a:t>Lilac Dataset</a:t>
            </a:r>
          </a:p>
        </p:txBody>
      </p:sp>
      <p:pic>
        <p:nvPicPr>
          <p:cNvPr id="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28420" y="3487327"/>
            <a:ext cx="2188365" cy="3309591"/>
          </a:xfrm>
          <a:prstGeom prst="rect">
            <a:avLst/>
          </a:prstGeom>
          <a:noFill/>
          <a:ln w="9525">
            <a:solidFill>
              <a:srgbClr val="000000"/>
            </a:solidFill>
            <a:miter lim="800000"/>
            <a:headEnd/>
            <a:tailEnd/>
          </a:ln>
          <a:effectLst>
            <a:outerShdw blurRad="63500" sx="102000" sy="102000" algn="ctr" rotWithShape="0">
              <a:srgbClr val="000000">
                <a:alpha val="39998"/>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0197" y="6247205"/>
            <a:ext cx="5707553" cy="307777"/>
          </a:xfrm>
          <a:prstGeom prst="rect">
            <a:avLst/>
          </a:prstGeom>
          <a:noFill/>
        </p:spPr>
        <p:txBody>
          <a:bodyPr wrap="square" rtlCol="0">
            <a:spAutoFit/>
          </a:bodyPr>
          <a:lstStyle/>
          <a:p>
            <a:r>
              <a:rPr lang="en-US" sz="1400" dirty="0">
                <a:solidFill>
                  <a:srgbClr val="000000"/>
                </a:solidFill>
                <a:latin typeface="+mj-lt"/>
              </a:rPr>
              <a:t>www.usanpn.org/nn/cloned-plants</a:t>
            </a:r>
          </a:p>
        </p:txBody>
      </p:sp>
      <p:pic>
        <p:nvPicPr>
          <p:cNvPr id="8" name="Picture 4" descr="Cloned Plants Program logo"/>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11116" y="2066112"/>
            <a:ext cx="1334295" cy="12205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94339" y="5846104"/>
            <a:ext cx="4688711" cy="369332"/>
          </a:xfrm>
          <a:prstGeom prst="rect">
            <a:avLst/>
          </a:prstGeom>
          <a:noFill/>
        </p:spPr>
        <p:txBody>
          <a:bodyPr wrap="square" rtlCol="0">
            <a:spAutoFit/>
          </a:bodyPr>
          <a:lstStyle/>
          <a:p>
            <a:r>
              <a:rPr lang="en-US" dirty="0">
                <a:latin typeface="+mj-lt"/>
              </a:rPr>
              <a:t>T. Ault, M. Schwartz, R. </a:t>
            </a:r>
            <a:r>
              <a:rPr lang="en-US" dirty="0" err="1">
                <a:latin typeface="+mj-lt"/>
              </a:rPr>
              <a:t>Zurita-Milla</a:t>
            </a:r>
            <a:endParaRPr lang="en-US" dirty="0">
              <a:latin typeface="+mj-lt"/>
            </a:endParaRPr>
          </a:p>
        </p:txBody>
      </p:sp>
      <p:sp>
        <p:nvSpPr>
          <p:cNvPr id="11" name="TextBox 10"/>
          <p:cNvSpPr txBox="1"/>
          <p:nvPr/>
        </p:nvSpPr>
        <p:spPr>
          <a:xfrm>
            <a:off x="3004540" y="5476772"/>
            <a:ext cx="1961053" cy="369332"/>
          </a:xfrm>
          <a:prstGeom prst="rect">
            <a:avLst/>
          </a:prstGeom>
          <a:solidFill>
            <a:schemeClr val="bg1"/>
          </a:solidFill>
        </p:spPr>
        <p:txBody>
          <a:bodyPr wrap="square" rtlCol="0">
            <a:spAutoFit/>
          </a:bodyPr>
          <a:lstStyle/>
          <a:p>
            <a:r>
              <a:rPr lang="en-US" dirty="0">
                <a:latin typeface="+mj-lt"/>
              </a:rPr>
              <a:t>Day of Year</a:t>
            </a:r>
          </a:p>
        </p:txBody>
      </p:sp>
      <p:pic>
        <p:nvPicPr>
          <p:cNvPr id="13" name="Picture 12" descr="ArnoldArboretum-logo.gif"/>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4" name="Picture 13" descr="natures_notesbook_tagline.eps"/>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2" name="TextBox 11"/>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2" name="TextBox 1"/>
          <p:cNvSpPr txBox="1"/>
          <p:nvPr/>
        </p:nvSpPr>
        <p:spPr>
          <a:xfrm>
            <a:off x="6306625" y="1202570"/>
            <a:ext cx="2743200" cy="369332"/>
          </a:xfrm>
          <a:prstGeom prst="rect">
            <a:avLst/>
          </a:prstGeom>
        </p:spPr>
        <p:txBody>
          <a:bodyPr rtlCol="0">
            <a:spAutoFit/>
          </a:bodyPr>
          <a:lstStyle/>
          <a:p>
            <a:pPr algn="ctr"/>
            <a:r>
              <a:rPr lang="en-US" dirty="0">
                <a:latin typeface="Arial"/>
                <a:hlinkClick r:id="rId8"/>
              </a:rPr>
              <a:t>Tim's Video</a:t>
            </a:r>
            <a:endParaRPr lang="en-US" dirty="0">
              <a:latin typeface="Arial"/>
            </a:endParaRPr>
          </a:p>
        </p:txBody>
      </p:sp>
    </p:spTree>
    <p:extLst>
      <p:ext uri="{BB962C8B-B14F-4D97-AF65-F5344CB8AC3E}">
        <p14:creationId xmlns:p14="http://schemas.microsoft.com/office/powerpoint/2010/main" val="320324686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18" name="Picture 1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5" name="TextBox 1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2" name="TextBox 1"/>
          <p:cNvSpPr txBox="1"/>
          <p:nvPr/>
        </p:nvSpPr>
        <p:spPr>
          <a:xfrm>
            <a:off x="-1778000" y="3928533"/>
            <a:ext cx="184666" cy="369332"/>
          </a:xfrm>
          <a:prstGeom prst="rect">
            <a:avLst/>
          </a:prstGeom>
          <a:noFill/>
        </p:spPr>
        <p:txBody>
          <a:bodyPr wrap="none" rtlCol="0">
            <a:spAutoFit/>
          </a:bodyPr>
          <a:lstStyle/>
          <a:p>
            <a:endParaRPr lang="en-US" dirty="0">
              <a:latin typeface="Arial"/>
            </a:endParaRPr>
          </a:p>
        </p:txBody>
      </p:sp>
      <p:pic>
        <p:nvPicPr>
          <p:cNvPr id="17"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94830" y="1710273"/>
            <a:ext cx="3041038" cy="4455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a:xfrm>
            <a:off x="3423737" y="1714326"/>
            <a:ext cx="4683269" cy="4154983"/>
          </a:xfrm>
          <a:prstGeom prst="rect">
            <a:avLst/>
          </a:prstGeom>
        </p:spPr>
        <p:txBody>
          <a:bodyPr wrap="square">
            <a:spAutoFit/>
          </a:bodyPr>
          <a:lstStyle/>
          <a:p>
            <a:pPr marL="342900" indent="-342900">
              <a:buFont typeface="Arial"/>
              <a:buChar char="•"/>
            </a:pPr>
            <a:r>
              <a:rPr lang="en-US" sz="2400" dirty="0">
                <a:solidFill>
                  <a:srgbClr val="FFFFFF"/>
                </a:solidFill>
                <a:latin typeface="+mj-lt"/>
              </a:rPr>
              <a:t>Long term monitoring of the same individual plants is key</a:t>
            </a:r>
          </a:p>
          <a:p>
            <a:pPr marL="342900" indent="-342900">
              <a:buFont typeface="Arial"/>
              <a:buChar char="•"/>
            </a:pPr>
            <a:r>
              <a:rPr lang="en-US" sz="2400" dirty="0">
                <a:solidFill>
                  <a:srgbClr val="FFFFFF"/>
                </a:solidFill>
                <a:latin typeface="+mj-lt"/>
              </a:rPr>
              <a:t>“No” observations are important</a:t>
            </a:r>
          </a:p>
          <a:p>
            <a:pPr marL="342900" indent="-342900">
              <a:buFont typeface="Arial"/>
              <a:buChar char="•"/>
            </a:pPr>
            <a:r>
              <a:rPr lang="en-US" sz="2400" dirty="0">
                <a:solidFill>
                  <a:srgbClr val="FFFFFF"/>
                </a:solidFill>
                <a:latin typeface="+mj-lt"/>
              </a:rPr>
              <a:t>Catch the first and last “Yes”</a:t>
            </a:r>
          </a:p>
          <a:p>
            <a:pPr marL="342900" indent="-342900">
              <a:buFont typeface="Arial"/>
              <a:buChar char="•"/>
            </a:pPr>
            <a:r>
              <a:rPr lang="en-US" sz="2400" dirty="0">
                <a:solidFill>
                  <a:srgbClr val="FFFFFF"/>
                </a:solidFill>
                <a:latin typeface="+mj-lt"/>
              </a:rPr>
              <a:t>If uncertain, use “?”</a:t>
            </a:r>
          </a:p>
          <a:p>
            <a:pPr marL="342900" indent="-342900">
              <a:buFont typeface="Arial"/>
              <a:buChar char="•"/>
            </a:pPr>
            <a:r>
              <a:rPr lang="en-US" sz="2400" dirty="0">
                <a:solidFill>
                  <a:srgbClr val="FFFFFF"/>
                </a:solidFill>
                <a:latin typeface="+mj-lt"/>
              </a:rPr>
              <a:t>It’s OK not to circle anything</a:t>
            </a:r>
          </a:p>
          <a:p>
            <a:pPr marL="342900" indent="-342900">
              <a:buFont typeface="Arial"/>
              <a:buChar char="•"/>
            </a:pPr>
            <a:r>
              <a:rPr lang="en-US" sz="2400" dirty="0">
                <a:solidFill>
                  <a:srgbClr val="FFFFFF"/>
                </a:solidFill>
                <a:latin typeface="+mj-lt"/>
              </a:rPr>
              <a:t>No need to include values</a:t>
            </a:r>
          </a:p>
          <a:p>
            <a:pPr marL="342900" indent="-342900">
              <a:buFont typeface="Arial"/>
              <a:buChar char="•"/>
            </a:pPr>
            <a:r>
              <a:rPr lang="en-US" sz="2400" dirty="0">
                <a:solidFill>
                  <a:srgbClr val="FFFFFF"/>
                </a:solidFill>
                <a:latin typeface="+mj-lt"/>
              </a:rPr>
              <a:t>Include additional observation in the Comments field</a:t>
            </a:r>
          </a:p>
          <a:p>
            <a:pPr marL="342900" indent="-342900">
              <a:buFont typeface="Arial"/>
              <a:buChar char="•"/>
            </a:pPr>
            <a:r>
              <a:rPr lang="en-US" sz="2400" dirty="0">
                <a:solidFill>
                  <a:srgbClr val="FFFFFF"/>
                </a:solidFill>
                <a:latin typeface="+mj-lt"/>
              </a:rPr>
              <a:t>Report your time (optional)</a:t>
            </a:r>
          </a:p>
        </p:txBody>
      </p:sp>
      <p:sp>
        <p:nvSpPr>
          <p:cNvPr id="8" name="Text Placeholder 4"/>
          <p:cNvSpPr txBox="1">
            <a:spLocks/>
          </p:cNvSpPr>
          <p:nvPr/>
        </p:nvSpPr>
        <p:spPr>
          <a:xfrm>
            <a:off x="178401" y="750186"/>
            <a:ext cx="8039100" cy="838200"/>
          </a:xfrm>
          <a:prstGeom prst="rect">
            <a:avLst/>
          </a:prstGeom>
          <a:noFill/>
        </p:spPr>
        <p:txBody>
          <a:bodyPr vert="horz" rtlCol="0" anchor="ctr">
            <a:noAutofit/>
          </a:bodyPr>
          <a:lstStyle>
            <a:lvl1pPr marL="0" indent="0" algn="l" rtl="0" eaLnBrk="1" latinLnBrk="0" hangingPunct="1">
              <a:spcBef>
                <a:spcPct val="20000"/>
              </a:spcBef>
              <a:buFontTx/>
              <a:buNone/>
              <a:defRPr lang="en-US" sz="4800" kern="1200" baseline="0" dirty="0">
                <a:solidFill>
                  <a:schemeClr val="bg1"/>
                </a:solidFill>
                <a:latin typeface="+mn-lt"/>
                <a:ea typeface="+mn-ea"/>
                <a:cs typeface="+mn-cs"/>
              </a:defRPr>
            </a:lvl1pPr>
            <a:lvl2pPr marL="742950" indent="-285750" algn="l" rtl="0" eaLnBrk="1" latinLnBrk="0" hangingPunct="1">
              <a:spcBef>
                <a:spcPct val="20000"/>
              </a:spcBef>
              <a:buFont typeface="Arial"/>
              <a:buChar char="–"/>
              <a:defRPr sz="2800" kern="1200">
                <a:solidFill>
                  <a:schemeClr val="tx2"/>
                </a:solidFill>
                <a:latin typeface="+mn-lt"/>
                <a:ea typeface="+mn-ea"/>
                <a:cs typeface="+mn-cs"/>
              </a:defRPr>
            </a:lvl2pPr>
            <a:lvl3pPr marL="1143000" indent="-228600" algn="l" rtl="0" eaLnBrk="1" latinLnBrk="0" hangingPunct="1">
              <a:spcBef>
                <a:spcPct val="20000"/>
              </a:spcBef>
              <a:buFont typeface="Arial"/>
              <a:buChar char="•"/>
              <a:defRPr sz="2400" kern="1200">
                <a:solidFill>
                  <a:schemeClr val="tx2"/>
                </a:solidFill>
                <a:latin typeface="+mn-lt"/>
                <a:ea typeface="+mn-ea"/>
                <a:cs typeface="+mn-cs"/>
              </a:defRPr>
            </a:lvl3pPr>
            <a:lvl4pPr marL="1600200" indent="-228600" algn="l" rtl="0" eaLnBrk="1" latinLnBrk="0" hangingPunct="1">
              <a:spcBef>
                <a:spcPct val="20000"/>
              </a:spcBef>
              <a:buFont typeface="Arial"/>
              <a:buChar char="–"/>
              <a:defRPr sz="2000" kern="1200">
                <a:solidFill>
                  <a:schemeClr val="tx2"/>
                </a:solidFill>
                <a:latin typeface="+mn-lt"/>
                <a:ea typeface="+mn-ea"/>
                <a:cs typeface="+mn-cs"/>
              </a:defRPr>
            </a:lvl4pPr>
            <a:lvl5pPr marL="2057400" indent="-228600" algn="l" rtl="0" eaLnBrk="1" latinLnBrk="0" hangingPunct="1">
              <a:spcBef>
                <a:spcPct val="20000"/>
              </a:spcBef>
              <a:buFont typeface="Arial"/>
              <a:buChar char="»"/>
              <a:defRPr sz="2000" kern="1200">
                <a:solidFill>
                  <a:schemeClr val="tx2"/>
                </a:solidFill>
                <a:latin typeface="+mn-lt"/>
                <a:ea typeface="+mn-ea"/>
                <a:cs typeface="+mn-cs"/>
              </a:defRPr>
            </a:lvl5pPr>
            <a:lvl6pPr marL="2514600" indent="-228600" algn="l"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sz="2000" kern="1200">
                <a:solidFill>
                  <a:schemeClr val="tx1"/>
                </a:solidFill>
                <a:latin typeface="+mn-lt"/>
                <a:ea typeface="+mn-ea"/>
                <a:cs typeface="+mn-cs"/>
              </a:defRPr>
            </a:lvl9pPr>
            <a:extLst/>
          </a:lstStyle>
          <a:p>
            <a:r>
              <a:rPr lang="en-US" sz="3200" b="1" dirty="0">
                <a:solidFill>
                  <a:srgbClr val="88BC4F"/>
                </a:solidFill>
                <a:latin typeface="+mj-lt"/>
              </a:rPr>
              <a:t>Review</a:t>
            </a:r>
            <a:endParaRPr sz="3200" b="1" i="1" dirty="0">
              <a:solidFill>
                <a:srgbClr val="88BC4F"/>
              </a:solidFill>
              <a:latin typeface="+mj-lt"/>
            </a:endParaRPr>
          </a:p>
        </p:txBody>
      </p:sp>
    </p:spTree>
    <p:extLst>
      <p:ext uri="{BB962C8B-B14F-4D97-AF65-F5344CB8AC3E}">
        <p14:creationId xmlns:p14="http://schemas.microsoft.com/office/powerpoint/2010/main" val="18731574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02436" y="1744633"/>
            <a:ext cx="7716353" cy="4078040"/>
          </a:xfrm>
          <a:prstGeom prst="rect">
            <a:avLst/>
          </a:prstGeom>
          <a:noFill/>
        </p:spPr>
        <p:txBody>
          <a:bodyPr wrap="square">
            <a:spAutoFit/>
          </a:bodyPr>
          <a:lstStyle/>
          <a:p>
            <a:pPr marL="342900" indent="-342900">
              <a:spcBef>
                <a:spcPts val="600"/>
              </a:spcBef>
              <a:buFont typeface="Arial"/>
              <a:buChar char="•"/>
            </a:pPr>
            <a:r>
              <a:rPr lang="en-US" sz="2800" dirty="0">
                <a:solidFill>
                  <a:schemeClr val="bg1"/>
                </a:solidFill>
                <a:latin typeface="+mj-lt"/>
              </a:rPr>
              <a:t>Quick recap</a:t>
            </a:r>
          </a:p>
          <a:p>
            <a:pPr marL="342900" indent="-342900">
              <a:spcBef>
                <a:spcPts val="600"/>
              </a:spcBef>
              <a:buFont typeface="Arial"/>
              <a:buChar char="•"/>
            </a:pPr>
            <a:r>
              <a:rPr lang="en-US" sz="2800" dirty="0">
                <a:solidFill>
                  <a:schemeClr val="bg1"/>
                </a:solidFill>
                <a:latin typeface="+mj-lt"/>
              </a:rPr>
              <a:t>What happens next</a:t>
            </a:r>
          </a:p>
          <a:p>
            <a:pPr marL="342900" indent="-342900">
              <a:spcBef>
                <a:spcPts val="600"/>
              </a:spcBef>
              <a:buFont typeface="Arial"/>
              <a:buChar char="•"/>
            </a:pPr>
            <a:r>
              <a:rPr lang="en-US" sz="2800" dirty="0">
                <a:solidFill>
                  <a:schemeClr val="bg1"/>
                </a:solidFill>
                <a:latin typeface="+mj-lt"/>
              </a:rPr>
              <a:t>Staying in touch</a:t>
            </a:r>
          </a:p>
          <a:p>
            <a:pPr marL="342900" indent="-342900">
              <a:spcBef>
                <a:spcPts val="600"/>
              </a:spcBef>
              <a:buFont typeface="Arial"/>
              <a:buChar char="•"/>
            </a:pPr>
            <a:r>
              <a:rPr lang="en-US" sz="2800" dirty="0">
                <a:solidFill>
                  <a:schemeClr val="bg1"/>
                </a:solidFill>
                <a:latin typeface="+mj-lt"/>
              </a:rPr>
              <a:t>Upcoming events</a:t>
            </a:r>
          </a:p>
          <a:p>
            <a:pPr marL="342900" indent="-342900">
              <a:spcBef>
                <a:spcPts val="600"/>
              </a:spcBef>
              <a:buFont typeface="Arial"/>
              <a:buChar char="•"/>
            </a:pPr>
            <a:r>
              <a:rPr lang="en-US" sz="2800" dirty="0">
                <a:solidFill>
                  <a:schemeClr val="bg1"/>
                </a:solidFill>
                <a:latin typeface="+mj-lt"/>
              </a:rPr>
              <a:t>Each one reach one campaign</a:t>
            </a:r>
          </a:p>
          <a:p>
            <a:pPr marL="342900" indent="-342900">
              <a:spcBef>
                <a:spcPts val="600"/>
              </a:spcBef>
              <a:buFont typeface="Arial"/>
              <a:buChar char="•"/>
            </a:pPr>
            <a:r>
              <a:rPr lang="en-US" sz="2800" dirty="0">
                <a:solidFill>
                  <a:schemeClr val="bg1"/>
                </a:solidFill>
                <a:latin typeface="+mj-lt"/>
              </a:rPr>
              <a:t>Q &amp; A</a:t>
            </a:r>
          </a:p>
          <a:p>
            <a:pPr marL="342900" indent="-342900">
              <a:spcBef>
                <a:spcPts val="600"/>
              </a:spcBef>
              <a:buFont typeface="Arial"/>
              <a:buChar char="•"/>
            </a:pPr>
            <a:r>
              <a:rPr lang="en-US" sz="2800" dirty="0">
                <a:solidFill>
                  <a:schemeClr val="bg1"/>
                </a:solidFill>
                <a:latin typeface="+mj-lt"/>
              </a:rPr>
              <a:t>Paperwork</a:t>
            </a:r>
          </a:p>
          <a:p>
            <a:pPr marL="342900" indent="-342900">
              <a:spcBef>
                <a:spcPts val="600"/>
              </a:spcBef>
              <a:buFont typeface="Arial"/>
              <a:buChar char="•"/>
            </a:pPr>
            <a:r>
              <a:rPr lang="en-US" sz="2800" dirty="0">
                <a:solidFill>
                  <a:schemeClr val="bg1"/>
                </a:solidFill>
                <a:latin typeface="+mj-lt"/>
              </a:rPr>
              <a:t>Thanks!</a:t>
            </a:r>
          </a:p>
        </p:txBody>
      </p:sp>
      <p:sp>
        <p:nvSpPr>
          <p:cNvPr id="36" name="TextBox 35"/>
          <p:cNvSpPr txBox="1"/>
          <p:nvPr/>
        </p:nvSpPr>
        <p:spPr>
          <a:xfrm>
            <a:off x="270233" y="999009"/>
            <a:ext cx="1864212" cy="584776"/>
          </a:xfrm>
          <a:prstGeom prst="rect">
            <a:avLst/>
          </a:prstGeom>
          <a:noFill/>
        </p:spPr>
        <p:txBody>
          <a:bodyPr wrap="none" rtlCol="0">
            <a:spAutoFit/>
          </a:bodyPr>
          <a:lstStyle/>
          <a:p>
            <a:r>
              <a:rPr lang="en-US" sz="3200" b="1" dirty="0">
                <a:solidFill>
                  <a:srgbClr val="88BC4F"/>
                </a:solidFill>
                <a:latin typeface="+mj-lt"/>
              </a:rPr>
              <a:t>Wrap Up</a:t>
            </a:r>
          </a:p>
        </p:txBody>
      </p:sp>
      <p:pic>
        <p:nvPicPr>
          <p:cNvPr id="7" name="Picture 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224701865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02436" y="1744633"/>
            <a:ext cx="7716353" cy="2123658"/>
          </a:xfrm>
          <a:prstGeom prst="rect">
            <a:avLst/>
          </a:prstGeom>
          <a:noFill/>
        </p:spPr>
        <p:txBody>
          <a:bodyPr wrap="square">
            <a:spAutoFit/>
          </a:bodyPr>
          <a:lstStyle/>
          <a:p>
            <a:pPr marL="457200" lvl="0" indent="-457200">
              <a:spcAft>
                <a:spcPts val="1200"/>
              </a:spcAft>
              <a:buFont typeface="Arial"/>
              <a:buChar char="•"/>
            </a:pPr>
            <a:r>
              <a:rPr lang="en-US" sz="2800" dirty="0">
                <a:solidFill>
                  <a:schemeClr val="bg1"/>
                </a:solidFill>
                <a:latin typeface="Arial"/>
              </a:rPr>
              <a:t>Learned about the Tree Spotters program</a:t>
            </a:r>
          </a:p>
          <a:p>
            <a:pPr marL="457200" indent="-457200">
              <a:spcAft>
                <a:spcPts val="1200"/>
              </a:spcAft>
              <a:buFont typeface="Arial"/>
              <a:buChar char="•"/>
            </a:pPr>
            <a:r>
              <a:rPr lang="en-US" sz="2800" dirty="0">
                <a:solidFill>
                  <a:schemeClr val="bg1"/>
                </a:solidFill>
                <a:latin typeface="Arial"/>
              </a:rPr>
              <a:t>Learned how to identify a tree’s life-cycle stages</a:t>
            </a:r>
          </a:p>
          <a:p>
            <a:pPr marL="457200" lvl="0" indent="-457200">
              <a:spcAft>
                <a:spcPts val="1200"/>
              </a:spcAft>
              <a:buFont typeface="Arial"/>
              <a:buChar char="•"/>
            </a:pPr>
            <a:r>
              <a:rPr lang="en-US" sz="2800" dirty="0">
                <a:solidFill>
                  <a:schemeClr val="bg1"/>
                </a:solidFill>
                <a:latin typeface="Arial"/>
              </a:rPr>
              <a:t>Learned about Nature’s Notebook</a:t>
            </a:r>
          </a:p>
        </p:txBody>
      </p:sp>
      <p:sp>
        <p:nvSpPr>
          <p:cNvPr id="36" name="TextBox 35"/>
          <p:cNvSpPr txBox="1"/>
          <p:nvPr/>
        </p:nvSpPr>
        <p:spPr>
          <a:xfrm>
            <a:off x="270233" y="999009"/>
            <a:ext cx="2534067" cy="584776"/>
          </a:xfrm>
          <a:prstGeom prst="rect">
            <a:avLst/>
          </a:prstGeom>
          <a:noFill/>
        </p:spPr>
        <p:txBody>
          <a:bodyPr wrap="none" rtlCol="0">
            <a:spAutoFit/>
          </a:bodyPr>
          <a:lstStyle/>
          <a:p>
            <a:r>
              <a:rPr lang="en-US" sz="3200" b="1" dirty="0">
                <a:solidFill>
                  <a:srgbClr val="88BC4F"/>
                </a:solidFill>
                <a:latin typeface="+mj-lt"/>
              </a:rPr>
              <a:t>Quick recap</a:t>
            </a:r>
          </a:p>
        </p:txBody>
      </p:sp>
      <p:pic>
        <p:nvPicPr>
          <p:cNvPr id="7" name="Picture 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9" name="TextBox 8"/>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69052056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9" name="Picture 8"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10" name="Rectangle 9"/>
          <p:cNvSpPr/>
          <p:nvPr/>
        </p:nvSpPr>
        <p:spPr>
          <a:xfrm>
            <a:off x="152288" y="964719"/>
            <a:ext cx="5621979" cy="5663089"/>
          </a:xfrm>
          <a:prstGeom prst="rect">
            <a:avLst/>
          </a:prstGeom>
          <a:noFill/>
        </p:spPr>
        <p:txBody>
          <a:bodyPr wrap="square">
            <a:spAutoFit/>
          </a:bodyPr>
          <a:lstStyle/>
          <a:p>
            <a:r>
              <a:rPr lang="en-US" sz="3200" b="1" dirty="0">
                <a:solidFill>
                  <a:srgbClr val="73B63B"/>
                </a:solidFill>
                <a:latin typeface="Arial"/>
                <a:cs typeface="Century Gothic"/>
              </a:rPr>
              <a:t>What happens next</a:t>
            </a:r>
          </a:p>
          <a:p>
            <a:endParaRPr lang="en-US" sz="1400" dirty="0">
              <a:solidFill>
                <a:schemeClr val="bg1"/>
              </a:solidFill>
              <a:latin typeface="Arial"/>
            </a:endParaRPr>
          </a:p>
          <a:p>
            <a:pPr marL="457200" lvl="0" indent="-457200">
              <a:spcAft>
                <a:spcPts val="1200"/>
              </a:spcAft>
              <a:buFont typeface="Arial"/>
              <a:buChar char="•"/>
            </a:pPr>
            <a:r>
              <a:rPr lang="en-US" sz="2800" dirty="0">
                <a:solidFill>
                  <a:schemeClr val="bg1"/>
                </a:solidFill>
                <a:latin typeface="Arial"/>
              </a:rPr>
              <a:t>Choose your route(s)</a:t>
            </a:r>
          </a:p>
          <a:p>
            <a:pPr marL="457200" lvl="0" indent="-457200">
              <a:spcAft>
                <a:spcPts val="1200"/>
              </a:spcAft>
              <a:buFont typeface="Arial"/>
              <a:buChar char="•"/>
            </a:pPr>
            <a:r>
              <a:rPr lang="en-US" sz="2800" dirty="0">
                <a:solidFill>
                  <a:schemeClr val="bg1"/>
                </a:solidFill>
                <a:latin typeface="Arial"/>
              </a:rPr>
              <a:t>Find your trees </a:t>
            </a:r>
          </a:p>
          <a:p>
            <a:pPr marL="457200" lvl="0" indent="-457200">
              <a:spcAft>
                <a:spcPts val="1200"/>
              </a:spcAft>
              <a:buFont typeface="Arial"/>
              <a:buChar char="•"/>
            </a:pPr>
            <a:r>
              <a:rPr lang="en-US" sz="2800" dirty="0">
                <a:solidFill>
                  <a:schemeClr val="bg1"/>
                </a:solidFill>
                <a:latin typeface="Arial"/>
              </a:rPr>
              <a:t>Get your stuff together</a:t>
            </a:r>
          </a:p>
          <a:p>
            <a:pPr marL="457200" lvl="0" indent="-457200">
              <a:spcAft>
                <a:spcPts val="1200"/>
              </a:spcAft>
              <a:buFont typeface="Arial"/>
              <a:buChar char="•"/>
            </a:pPr>
            <a:r>
              <a:rPr lang="en-US" sz="2800" dirty="0">
                <a:solidFill>
                  <a:schemeClr val="bg1"/>
                </a:solidFill>
                <a:latin typeface="Arial"/>
              </a:rPr>
              <a:t>Observe and record data in the field</a:t>
            </a:r>
          </a:p>
          <a:p>
            <a:pPr marL="457200" lvl="0" indent="-457200">
              <a:spcAft>
                <a:spcPts val="1200"/>
              </a:spcAft>
              <a:buFont typeface="Arial"/>
              <a:buChar char="•"/>
            </a:pPr>
            <a:r>
              <a:rPr lang="en-US" sz="2800" dirty="0">
                <a:solidFill>
                  <a:schemeClr val="bg1"/>
                </a:solidFill>
                <a:latin typeface="Arial"/>
              </a:rPr>
              <a:t>Enter your data into Nature’s Notebook </a:t>
            </a:r>
          </a:p>
          <a:p>
            <a:pPr marL="457200" lvl="0" indent="-457200">
              <a:spcAft>
                <a:spcPts val="1200"/>
              </a:spcAft>
              <a:buFont typeface="Arial"/>
              <a:buChar char="•"/>
            </a:pPr>
            <a:r>
              <a:rPr lang="en-US" sz="2800" dirty="0">
                <a:solidFill>
                  <a:schemeClr val="bg1"/>
                </a:solidFill>
                <a:latin typeface="Arial"/>
              </a:rPr>
              <a:t>Ask us if you want company or if you need help</a:t>
            </a:r>
          </a:p>
        </p:txBody>
      </p:sp>
      <p:pic>
        <p:nvPicPr>
          <p:cNvPr id="2" name="Picture 1" descr="DSC_5385.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01695" y="1862666"/>
            <a:ext cx="2791381" cy="4182525"/>
          </a:xfrm>
          <a:prstGeom prst="rect">
            <a:avLst/>
          </a:prstGeom>
        </p:spPr>
      </p:pic>
      <p:sp>
        <p:nvSpPr>
          <p:cNvPr id="11" name="TextBox 10"/>
          <p:cNvSpPr txBox="1"/>
          <p:nvPr/>
        </p:nvSpPr>
        <p:spPr>
          <a:xfrm>
            <a:off x="5821416" y="6041810"/>
            <a:ext cx="1463824" cy="246221"/>
          </a:xfrm>
          <a:prstGeom prst="rect">
            <a:avLst/>
          </a:prstGeom>
          <a:noFill/>
        </p:spPr>
        <p:txBody>
          <a:bodyPr wrap="square" rtlCol="0">
            <a:spAutoFit/>
          </a:bodyPr>
          <a:lstStyle/>
          <a:p>
            <a:r>
              <a:rPr lang="en-US" sz="1000" dirty="0">
                <a:solidFill>
                  <a:prstClr val="white"/>
                </a:solidFill>
                <a:latin typeface="Arial"/>
              </a:rPr>
              <a:t>Photo: S. Mrozak</a:t>
            </a:r>
          </a:p>
        </p:txBody>
      </p:sp>
    </p:spTree>
    <p:extLst>
      <p:ext uri="{BB962C8B-B14F-4D97-AF65-F5344CB8AC3E}">
        <p14:creationId xmlns:p14="http://schemas.microsoft.com/office/powerpoint/2010/main" val="342266026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02436" y="1761566"/>
            <a:ext cx="7716353" cy="3062377"/>
          </a:xfrm>
          <a:prstGeom prst="rect">
            <a:avLst/>
          </a:prstGeom>
          <a:noFill/>
        </p:spPr>
        <p:txBody>
          <a:bodyPr wrap="square">
            <a:spAutoFit/>
          </a:bodyPr>
          <a:lstStyle/>
          <a:p>
            <a:pPr marL="342900" indent="-342900">
              <a:spcBef>
                <a:spcPts val="600"/>
              </a:spcBef>
              <a:buFont typeface="Arial"/>
              <a:buChar char="•"/>
            </a:pPr>
            <a:r>
              <a:rPr lang="en-US" sz="2800" dirty="0">
                <a:solidFill>
                  <a:schemeClr val="bg1"/>
                </a:solidFill>
                <a:latin typeface="+mj-lt"/>
                <a:hlinkClick r:id="rId3"/>
              </a:rPr>
              <a:t>Temporal Ecology Lab website</a:t>
            </a:r>
            <a:endParaRPr lang="en-US" sz="2800" dirty="0">
              <a:solidFill>
                <a:schemeClr val="bg1"/>
              </a:solidFill>
              <a:latin typeface="+mj-lt"/>
            </a:endParaRPr>
          </a:p>
          <a:p>
            <a:pPr marL="342900" indent="-342900">
              <a:spcBef>
                <a:spcPts val="600"/>
              </a:spcBef>
              <a:buFont typeface="Arial"/>
              <a:buChar char="•"/>
            </a:pPr>
            <a:r>
              <a:rPr lang="en-US" sz="2800" dirty="0">
                <a:solidFill>
                  <a:schemeClr val="bg1"/>
                </a:solidFill>
                <a:latin typeface="+mj-lt"/>
                <a:hlinkClick r:id="rId4"/>
              </a:rPr>
              <a:t>Facebook</a:t>
            </a:r>
            <a:endParaRPr lang="en-US" sz="2800" dirty="0">
              <a:solidFill>
                <a:schemeClr val="bg1"/>
              </a:solidFill>
              <a:latin typeface="+mj-lt"/>
            </a:endParaRPr>
          </a:p>
          <a:p>
            <a:pPr marL="342900" indent="-342900">
              <a:spcBef>
                <a:spcPts val="600"/>
              </a:spcBef>
              <a:buFont typeface="Arial"/>
              <a:buChar char="•"/>
            </a:pPr>
            <a:r>
              <a:rPr lang="en-US" sz="2800" dirty="0">
                <a:solidFill>
                  <a:schemeClr val="bg1"/>
                </a:solidFill>
                <a:latin typeface="+mj-lt"/>
                <a:hlinkClick r:id="rId5"/>
              </a:rPr>
              <a:t>Flickr</a:t>
            </a:r>
            <a:endParaRPr lang="en-US" sz="2800" dirty="0">
              <a:solidFill>
                <a:schemeClr val="bg1"/>
              </a:solidFill>
              <a:latin typeface="+mj-lt"/>
            </a:endParaRPr>
          </a:p>
          <a:p>
            <a:pPr marL="342900" indent="-342900">
              <a:spcBef>
                <a:spcPts val="600"/>
              </a:spcBef>
              <a:buFont typeface="Arial"/>
              <a:buChar char="•"/>
            </a:pPr>
            <a:r>
              <a:rPr lang="en-US" sz="2800" dirty="0">
                <a:solidFill>
                  <a:schemeClr val="bg1"/>
                </a:solidFill>
                <a:latin typeface="+mj-lt"/>
                <a:hlinkClick r:id="rId6"/>
              </a:rPr>
              <a:t>Twitter</a:t>
            </a:r>
            <a:endParaRPr lang="en-US" sz="2800" dirty="0">
              <a:solidFill>
                <a:schemeClr val="bg1"/>
              </a:solidFill>
              <a:latin typeface="+mj-lt"/>
            </a:endParaRPr>
          </a:p>
          <a:p>
            <a:pPr marL="342900" indent="-342900">
              <a:spcBef>
                <a:spcPts val="600"/>
              </a:spcBef>
              <a:buFont typeface="Arial"/>
              <a:buChar char="•"/>
            </a:pPr>
            <a:r>
              <a:rPr lang="en-US" sz="2800" dirty="0">
                <a:solidFill>
                  <a:schemeClr val="bg1"/>
                </a:solidFill>
                <a:latin typeface="+mj-lt"/>
              </a:rPr>
              <a:t>Spotting Together</a:t>
            </a:r>
          </a:p>
          <a:p>
            <a:pPr marL="342900" indent="-342900">
              <a:spcBef>
                <a:spcPts val="600"/>
              </a:spcBef>
              <a:buFont typeface="Arial"/>
              <a:buChar char="•"/>
            </a:pPr>
            <a:r>
              <a:rPr lang="en-US" sz="2800" dirty="0">
                <a:solidFill>
                  <a:schemeClr val="bg1"/>
                </a:solidFill>
                <a:latin typeface="+mj-lt"/>
              </a:rPr>
              <a:t>Focus Tree Gatherings</a:t>
            </a:r>
          </a:p>
        </p:txBody>
      </p:sp>
      <p:sp>
        <p:nvSpPr>
          <p:cNvPr id="36" name="TextBox 35"/>
          <p:cNvSpPr txBox="1"/>
          <p:nvPr/>
        </p:nvSpPr>
        <p:spPr>
          <a:xfrm>
            <a:off x="270233" y="999009"/>
            <a:ext cx="3376445" cy="584776"/>
          </a:xfrm>
          <a:prstGeom prst="rect">
            <a:avLst/>
          </a:prstGeom>
          <a:noFill/>
        </p:spPr>
        <p:txBody>
          <a:bodyPr wrap="none" rtlCol="0">
            <a:spAutoFit/>
          </a:bodyPr>
          <a:lstStyle/>
          <a:p>
            <a:r>
              <a:rPr lang="en-US" sz="3200" b="1" dirty="0">
                <a:solidFill>
                  <a:srgbClr val="88BC4F"/>
                </a:solidFill>
                <a:latin typeface="+mj-lt"/>
              </a:rPr>
              <a:t>Staying in touch</a:t>
            </a:r>
          </a:p>
        </p:txBody>
      </p:sp>
      <p:pic>
        <p:nvPicPr>
          <p:cNvPr id="7" name="Picture 6" descr="ArnoldArboretum-logo.gif"/>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8860850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998586"/>
            <a:ext cx="7954718" cy="4708981"/>
          </a:xfrm>
          <a:prstGeom prst="rect">
            <a:avLst/>
          </a:prstGeom>
          <a:noFill/>
        </p:spPr>
        <p:txBody>
          <a:bodyPr wrap="square" anchor="t">
            <a:spAutoFit/>
          </a:bodyPr>
          <a:lstStyle/>
          <a:p>
            <a:r>
              <a:rPr lang="en-US" sz="3600" b="1" dirty="0">
                <a:solidFill>
                  <a:srgbClr val="73B63B"/>
                </a:solidFill>
                <a:latin typeface="Arial"/>
              </a:rPr>
              <a:t>Our trees</a:t>
            </a:r>
            <a:endParaRPr lang="en-US" sz="2800" dirty="0">
              <a:solidFill>
                <a:srgbClr val="FFFFFF"/>
              </a:solidFill>
              <a:latin typeface="Arial"/>
            </a:endParaRPr>
          </a:p>
          <a:p>
            <a:pPr>
              <a:buSzPts val="2400"/>
              <a:buFont typeface="Arial"/>
              <a:buChar char="•"/>
            </a:pPr>
            <a:r>
              <a:rPr lang="en-US" sz="2400" i="1" dirty="0">
                <a:solidFill>
                  <a:srgbClr val="5D9832"/>
                </a:solidFill>
                <a:latin typeface="Arial"/>
              </a:rPr>
              <a:t>Acer saccharum </a:t>
            </a:r>
            <a:r>
              <a:rPr lang="en-US" sz="2400" dirty="0">
                <a:solidFill>
                  <a:srgbClr val="FFFFFF"/>
                </a:solidFill>
                <a:latin typeface="Arial"/>
              </a:rPr>
              <a:t>Sugar Maple </a:t>
            </a:r>
          </a:p>
          <a:p>
            <a:pPr>
              <a:buSzPts val="2400"/>
              <a:buFont typeface="Arial"/>
              <a:buChar char="•"/>
            </a:pPr>
            <a:r>
              <a:rPr lang="en-US" sz="2400" i="1" dirty="0" err="1">
                <a:solidFill>
                  <a:srgbClr val="5D9832"/>
                </a:solidFill>
                <a:latin typeface="Arial"/>
              </a:rPr>
              <a:t>Aesculus</a:t>
            </a:r>
            <a:r>
              <a:rPr lang="en-US" sz="2400" i="1" dirty="0">
                <a:solidFill>
                  <a:srgbClr val="5D9832"/>
                </a:solidFill>
                <a:latin typeface="Arial"/>
              </a:rPr>
              <a:t> </a:t>
            </a:r>
            <a:r>
              <a:rPr lang="en-US" sz="2400" i="1" dirty="0" err="1">
                <a:solidFill>
                  <a:srgbClr val="5D9832"/>
                </a:solidFill>
                <a:latin typeface="Arial"/>
              </a:rPr>
              <a:t>flava</a:t>
            </a:r>
            <a:r>
              <a:rPr lang="en-US" sz="2400" dirty="0">
                <a:solidFill>
                  <a:srgbClr val="5D9832"/>
                </a:solidFill>
                <a:latin typeface="Arial"/>
              </a:rPr>
              <a:t> </a:t>
            </a:r>
            <a:r>
              <a:rPr lang="en-US" sz="2400" dirty="0">
                <a:solidFill>
                  <a:srgbClr val="FFFFFF"/>
                </a:solidFill>
                <a:latin typeface="Arial"/>
              </a:rPr>
              <a:t>Yellow Buckeye</a:t>
            </a:r>
            <a:endParaRPr lang="en-US" sz="2400" dirty="0">
              <a:solidFill>
                <a:srgbClr val="5D9832"/>
              </a:solidFill>
              <a:latin typeface="Arial"/>
            </a:endParaRPr>
          </a:p>
          <a:p>
            <a:pPr>
              <a:buSzPts val="2400"/>
              <a:buFont typeface="Arial"/>
              <a:buChar char="•"/>
            </a:pPr>
            <a:r>
              <a:rPr lang="en-US" sz="2400" i="1" dirty="0">
                <a:solidFill>
                  <a:srgbClr val="5D9832"/>
                </a:solidFill>
                <a:latin typeface="Arial"/>
              </a:rPr>
              <a:t>Betula alleghaniensis</a:t>
            </a:r>
            <a:r>
              <a:rPr lang="en-US" sz="2400" dirty="0">
                <a:solidFill>
                  <a:srgbClr val="5D9832"/>
                </a:solidFill>
                <a:latin typeface="Arial"/>
              </a:rPr>
              <a:t> </a:t>
            </a:r>
            <a:r>
              <a:rPr lang="en-US" sz="2400" dirty="0">
                <a:solidFill>
                  <a:srgbClr val="FFFFFF"/>
                </a:solidFill>
                <a:latin typeface="Arial"/>
              </a:rPr>
              <a:t>Yellow Birch</a:t>
            </a:r>
          </a:p>
          <a:p>
            <a:pPr>
              <a:buSzPts val="2400"/>
              <a:buFont typeface="Arial"/>
              <a:buChar char="•"/>
            </a:pPr>
            <a:r>
              <a:rPr lang="en-US" sz="2400" i="1" dirty="0">
                <a:solidFill>
                  <a:srgbClr val="5D9832"/>
                </a:solidFill>
                <a:latin typeface="Arial"/>
              </a:rPr>
              <a:t>Betula </a:t>
            </a:r>
            <a:r>
              <a:rPr lang="en-US" sz="2400" i="1" dirty="0" err="1">
                <a:solidFill>
                  <a:srgbClr val="5D9832"/>
                </a:solidFill>
                <a:latin typeface="Arial"/>
              </a:rPr>
              <a:t>nigra</a:t>
            </a:r>
            <a:r>
              <a:rPr lang="en-US" sz="2400" dirty="0">
                <a:solidFill>
                  <a:srgbClr val="5D9832"/>
                </a:solidFill>
                <a:latin typeface="Arial"/>
              </a:rPr>
              <a:t> </a:t>
            </a:r>
            <a:r>
              <a:rPr lang="en-US" sz="2400" dirty="0">
                <a:solidFill>
                  <a:srgbClr val="FFFFFF"/>
                </a:solidFill>
                <a:latin typeface="Arial"/>
              </a:rPr>
              <a:t>River Birch</a:t>
            </a:r>
          </a:p>
          <a:p>
            <a:pPr>
              <a:buSzPts val="2400"/>
              <a:buFont typeface="Arial"/>
              <a:buChar char="•"/>
            </a:pPr>
            <a:r>
              <a:rPr lang="en-US" sz="2400" i="1" dirty="0">
                <a:solidFill>
                  <a:srgbClr val="5D9832"/>
                </a:solidFill>
                <a:latin typeface="Arial"/>
              </a:rPr>
              <a:t>Carya glabra</a:t>
            </a:r>
            <a:r>
              <a:rPr lang="en-US" sz="2400" dirty="0">
                <a:solidFill>
                  <a:srgbClr val="5D9832"/>
                </a:solidFill>
                <a:latin typeface="Arial"/>
              </a:rPr>
              <a:t> </a:t>
            </a:r>
            <a:r>
              <a:rPr lang="en-US" sz="2400" dirty="0">
                <a:solidFill>
                  <a:srgbClr val="FBFBFB"/>
                </a:solidFill>
                <a:latin typeface="Arial"/>
              </a:rPr>
              <a:t>Pignut Hickory</a:t>
            </a:r>
            <a:r>
              <a:rPr lang="en-US" sz="2400" dirty="0">
                <a:solidFill>
                  <a:srgbClr val="5D9832"/>
                </a:solidFill>
                <a:latin typeface="Arial"/>
              </a:rPr>
              <a:t> </a:t>
            </a:r>
          </a:p>
          <a:p>
            <a:pPr>
              <a:buSzPts val="2400"/>
              <a:buFont typeface="Arial"/>
              <a:buChar char="•"/>
            </a:pPr>
            <a:r>
              <a:rPr lang="en-US" sz="2400" i="1" dirty="0">
                <a:solidFill>
                  <a:srgbClr val="5D9832"/>
                </a:solidFill>
                <a:latin typeface="Arial"/>
              </a:rPr>
              <a:t>Carya ovata </a:t>
            </a:r>
            <a:r>
              <a:rPr lang="en-US" sz="2400" dirty="0">
                <a:solidFill>
                  <a:srgbClr val="FFFFFF"/>
                </a:solidFill>
                <a:latin typeface="Arial"/>
              </a:rPr>
              <a:t>Shagbark Hickory </a:t>
            </a:r>
          </a:p>
          <a:p>
            <a:pPr>
              <a:buSzPts val="2400"/>
              <a:buFont typeface="Arial"/>
              <a:buChar char="•"/>
            </a:pPr>
            <a:r>
              <a:rPr lang="en-US" sz="2400" i="1" dirty="0">
                <a:solidFill>
                  <a:srgbClr val="5D9832"/>
                </a:solidFill>
                <a:latin typeface="Arial"/>
              </a:rPr>
              <a:t>Fagus grandifolia </a:t>
            </a:r>
            <a:r>
              <a:rPr lang="en-US" sz="2400" dirty="0">
                <a:solidFill>
                  <a:srgbClr val="FFFFFF"/>
                </a:solidFill>
                <a:latin typeface="Arial"/>
              </a:rPr>
              <a:t>American Beech</a:t>
            </a:r>
            <a:endParaRPr lang="en-US" sz="2400" dirty="0">
              <a:solidFill>
                <a:srgbClr val="5D9832"/>
              </a:solidFill>
              <a:latin typeface="Arial"/>
            </a:endParaRPr>
          </a:p>
          <a:p>
            <a:pPr>
              <a:buSzPts val="2400"/>
              <a:buFont typeface="Arial"/>
              <a:buChar char="•"/>
            </a:pPr>
            <a:r>
              <a:rPr lang="en-US" sz="2400" i="1" dirty="0">
                <a:solidFill>
                  <a:srgbClr val="5D9832"/>
                </a:solidFill>
                <a:latin typeface="Arial"/>
              </a:rPr>
              <a:t>Populus deltoides ssp. deltoides </a:t>
            </a:r>
            <a:r>
              <a:rPr lang="en-US" sz="2400" dirty="0">
                <a:solidFill>
                  <a:srgbClr val="FFFFFF"/>
                </a:solidFill>
                <a:latin typeface="Arial"/>
              </a:rPr>
              <a:t>Eastern</a:t>
            </a:r>
            <a:r>
              <a:rPr lang="en-US" sz="2400" i="1" dirty="0">
                <a:solidFill>
                  <a:srgbClr val="5D9832"/>
                </a:solidFill>
                <a:latin typeface="Arial"/>
              </a:rPr>
              <a:t> </a:t>
            </a:r>
            <a:r>
              <a:rPr lang="en-US" sz="2400" dirty="0">
                <a:solidFill>
                  <a:srgbClr val="FFFFFF"/>
                </a:solidFill>
                <a:latin typeface="Arial"/>
              </a:rPr>
              <a:t>Cottonwood</a:t>
            </a:r>
            <a:endParaRPr lang="en-US" sz="2400" dirty="0">
              <a:solidFill>
                <a:srgbClr val="5D9832"/>
              </a:solidFill>
              <a:latin typeface="Arial"/>
            </a:endParaRPr>
          </a:p>
          <a:p>
            <a:pPr>
              <a:buSzPts val="2400"/>
              <a:buFont typeface="Arial"/>
              <a:buChar char="•"/>
            </a:pPr>
            <a:r>
              <a:rPr lang="en-US" sz="2400" i="1" dirty="0">
                <a:solidFill>
                  <a:srgbClr val="5D9832"/>
                </a:solidFill>
                <a:latin typeface="Arial"/>
              </a:rPr>
              <a:t>Quercus rubra </a:t>
            </a:r>
            <a:r>
              <a:rPr lang="en-US" sz="2400" dirty="0">
                <a:solidFill>
                  <a:srgbClr val="FFFFFF"/>
                </a:solidFill>
                <a:latin typeface="Arial"/>
              </a:rPr>
              <a:t>Northern Red </a:t>
            </a:r>
            <a:r>
              <a:rPr lang="en-US" sz="2400" dirty="0">
                <a:solidFill>
                  <a:srgbClr val="FBFBFB"/>
                </a:solidFill>
                <a:latin typeface="Arial"/>
              </a:rPr>
              <a:t>Oak</a:t>
            </a:r>
            <a:endParaRPr lang="en-US" sz="2400" dirty="0">
              <a:solidFill>
                <a:srgbClr val="5D9832"/>
              </a:solidFill>
              <a:latin typeface="Arial"/>
            </a:endParaRPr>
          </a:p>
          <a:p>
            <a:pPr>
              <a:buSzPts val="2400"/>
              <a:buFont typeface="Arial"/>
              <a:buChar char="•"/>
            </a:pPr>
            <a:r>
              <a:rPr lang="en-US" sz="2400" i="1" dirty="0">
                <a:solidFill>
                  <a:srgbClr val="5D9832"/>
                </a:solidFill>
                <a:latin typeface="Arial"/>
              </a:rPr>
              <a:t>Quercus alba</a:t>
            </a:r>
            <a:r>
              <a:rPr lang="en-US" sz="2400" dirty="0">
                <a:solidFill>
                  <a:srgbClr val="5D9832"/>
                </a:solidFill>
                <a:latin typeface="Arial"/>
              </a:rPr>
              <a:t> </a:t>
            </a:r>
            <a:r>
              <a:rPr lang="en-US" sz="2400" dirty="0">
                <a:solidFill>
                  <a:srgbClr val="FFFFFF"/>
                </a:solidFill>
                <a:latin typeface="Arial"/>
              </a:rPr>
              <a:t>White Oak </a:t>
            </a:r>
          </a:p>
          <a:p>
            <a:pPr>
              <a:buSzPts val="2400"/>
              <a:buFont typeface="Arial"/>
              <a:buChar char="•"/>
            </a:pPr>
            <a:r>
              <a:rPr lang="en-US" sz="2400" i="1" dirty="0">
                <a:solidFill>
                  <a:srgbClr val="5D9832"/>
                </a:solidFill>
                <a:latin typeface="Arial"/>
              </a:rPr>
              <a:t>Tilia americana </a:t>
            </a:r>
            <a:r>
              <a:rPr lang="en-US" sz="2400" dirty="0">
                <a:solidFill>
                  <a:srgbClr val="FFFFFF"/>
                </a:solidFill>
                <a:latin typeface="Arial"/>
              </a:rPr>
              <a:t>American Linden (aka Basswood)</a:t>
            </a:r>
            <a:endParaRPr lang="en-US" sz="2400" dirty="0">
              <a:solidFill>
                <a:srgbClr val="5D9832"/>
              </a:solidFill>
              <a:latin typeface="Arial"/>
            </a:endParaRP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0126" y="98225"/>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1333" y="101731"/>
            <a:ext cx="1165673" cy="493776"/>
          </a:xfrm>
          <a:prstGeom prst="rect">
            <a:avLst/>
          </a:prstGeom>
          <a:solidFill>
            <a:schemeClr val="bg1"/>
          </a:solidFill>
          <a:ln>
            <a:noFill/>
          </a:ln>
        </p:spPr>
      </p:pic>
      <p:sp>
        <p:nvSpPr>
          <p:cNvPr id="5" name="TextBox 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295562327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8933" y="1744633"/>
            <a:ext cx="6981467" cy="5093703"/>
          </a:xfrm>
          <a:prstGeom prst="rect">
            <a:avLst/>
          </a:prstGeom>
          <a:noFill/>
        </p:spPr>
        <p:txBody>
          <a:bodyPr wrap="square" anchor="t">
            <a:spAutoFit/>
          </a:bodyPr>
          <a:lstStyle/>
          <a:p>
            <a:pPr marL="914400" lvl="1" indent="-457200">
              <a:spcBef>
                <a:spcPts val="600"/>
              </a:spcBef>
              <a:buFont typeface="Arial"/>
              <a:buChar char="•"/>
            </a:pPr>
            <a:r>
              <a:rPr lang="en-US" sz="2800" dirty="0">
                <a:solidFill>
                  <a:schemeClr val="bg1"/>
                </a:solidFill>
                <a:latin typeface="+mj-lt"/>
              </a:rPr>
              <a:t>Training slides</a:t>
            </a:r>
          </a:p>
          <a:p>
            <a:pPr marL="914400" lvl="1" indent="-457200">
              <a:spcBef>
                <a:spcPts val="600"/>
              </a:spcBef>
              <a:buFont typeface="Arial"/>
              <a:buChar char="•"/>
            </a:pPr>
            <a:r>
              <a:rPr lang="en-US" sz="2800" dirty="0">
                <a:solidFill>
                  <a:schemeClr val="bg1"/>
                </a:solidFill>
                <a:latin typeface="+mj-lt"/>
              </a:rPr>
              <a:t>Additional training materials</a:t>
            </a:r>
          </a:p>
          <a:p>
            <a:pPr marL="914400" lvl="1" indent="-457200">
              <a:spcBef>
                <a:spcPts val="600"/>
              </a:spcBef>
              <a:buFont typeface="Arial"/>
              <a:buChar char="•"/>
            </a:pPr>
            <a:r>
              <a:rPr lang="en-US" sz="2800" dirty="0">
                <a:solidFill>
                  <a:schemeClr val="bg1"/>
                </a:solidFill>
                <a:latin typeface="+mj-lt"/>
              </a:rPr>
              <a:t>Tree Spotter Events Calendar</a:t>
            </a:r>
          </a:p>
          <a:p>
            <a:pPr marL="914400" lvl="1" indent="-457200">
              <a:spcBef>
                <a:spcPts val="600"/>
              </a:spcBef>
              <a:buFont typeface="Arial"/>
              <a:buChar char="•"/>
            </a:pPr>
            <a:r>
              <a:rPr lang="en-US" sz="2800" dirty="0">
                <a:solidFill>
                  <a:schemeClr val="bg1"/>
                </a:solidFill>
                <a:latin typeface="+mj-lt"/>
              </a:rPr>
              <a:t>Spot On! </a:t>
            </a:r>
            <a:r>
              <a:rPr lang="en-US" sz="2800" dirty="0" err="1">
                <a:solidFill>
                  <a:schemeClr val="bg1"/>
                </a:solidFill>
                <a:latin typeface="+mj-lt"/>
              </a:rPr>
              <a:t>eNewsletter</a:t>
            </a:r>
            <a:r>
              <a:rPr lang="en-US" sz="2800" dirty="0">
                <a:solidFill>
                  <a:schemeClr val="bg1"/>
                </a:solidFill>
                <a:latin typeface="+mj-lt"/>
              </a:rPr>
              <a:t> archive</a:t>
            </a:r>
          </a:p>
          <a:p>
            <a:pPr marL="914400" lvl="1" indent="-457200">
              <a:spcBef>
                <a:spcPts val="600"/>
              </a:spcBef>
              <a:buFont typeface="Arial"/>
              <a:buChar char="•"/>
            </a:pPr>
            <a:r>
              <a:rPr lang="en-US" sz="2800" dirty="0">
                <a:solidFill>
                  <a:schemeClr val="bg1"/>
                </a:solidFill>
                <a:latin typeface="+mj-lt"/>
              </a:rPr>
              <a:t>Focus Tree notes</a:t>
            </a:r>
          </a:p>
          <a:p>
            <a:pPr marL="914400" lvl="1" indent="-457200">
              <a:spcBef>
                <a:spcPts val="600"/>
              </a:spcBef>
              <a:buFont typeface="Arial"/>
              <a:buChar char="•"/>
            </a:pPr>
            <a:r>
              <a:rPr lang="en-US" sz="2800" dirty="0">
                <a:solidFill>
                  <a:schemeClr val="bg1"/>
                </a:solidFill>
                <a:latin typeface="+mj-lt"/>
              </a:rPr>
              <a:t>Tree Spotter Fact Sheets</a:t>
            </a:r>
          </a:p>
          <a:p>
            <a:pPr marL="914400" lvl="1" indent="-457200">
              <a:spcBef>
                <a:spcPts val="600"/>
              </a:spcBef>
              <a:buFont typeface="Arial"/>
              <a:buChar char="•"/>
            </a:pPr>
            <a:r>
              <a:rPr lang="en-US" sz="2800" dirty="0">
                <a:solidFill>
                  <a:schemeClr val="bg1"/>
                </a:solidFill>
                <a:latin typeface="+mj-lt"/>
              </a:rPr>
              <a:t>Tree Spotter Route Maps</a:t>
            </a:r>
          </a:p>
          <a:p>
            <a:pPr marL="914400" lvl="1" indent="-457200">
              <a:spcBef>
                <a:spcPts val="600"/>
              </a:spcBef>
              <a:buFont typeface="Arial"/>
              <a:buChar char="•"/>
            </a:pPr>
            <a:r>
              <a:rPr lang="en-US" sz="2800" dirty="0">
                <a:solidFill>
                  <a:schemeClr val="bg1"/>
                </a:solidFill>
                <a:latin typeface="+mj-lt"/>
              </a:rPr>
              <a:t>Tree Spotter Datasheets</a:t>
            </a:r>
          </a:p>
          <a:p>
            <a:pPr marL="914400" lvl="1" indent="-457200">
              <a:spcBef>
                <a:spcPts val="600"/>
              </a:spcBef>
              <a:buFont typeface="Arial"/>
              <a:buChar char="•"/>
            </a:pPr>
            <a:r>
              <a:rPr lang="en-US" sz="2800" dirty="0">
                <a:solidFill>
                  <a:schemeClr val="bg1"/>
                </a:solidFill>
                <a:latin typeface="+mj-lt"/>
              </a:rPr>
              <a:t>Links to NPN resources</a:t>
            </a:r>
          </a:p>
          <a:p>
            <a:pPr marL="342900" indent="-342900">
              <a:spcBef>
                <a:spcPts val="600"/>
              </a:spcBef>
              <a:buFont typeface="Arial"/>
              <a:buChar char="•"/>
            </a:pPr>
            <a:endParaRPr lang="en-US" sz="2800" dirty="0">
              <a:solidFill>
                <a:schemeClr val="bg1"/>
              </a:solidFill>
              <a:latin typeface="+mj-lt"/>
            </a:endParaRPr>
          </a:p>
        </p:txBody>
      </p:sp>
      <p:sp>
        <p:nvSpPr>
          <p:cNvPr id="36" name="TextBox 35"/>
          <p:cNvSpPr txBox="1"/>
          <p:nvPr/>
        </p:nvSpPr>
        <p:spPr>
          <a:xfrm>
            <a:off x="270233" y="999009"/>
            <a:ext cx="6174287" cy="584776"/>
          </a:xfrm>
          <a:prstGeom prst="rect">
            <a:avLst/>
          </a:prstGeom>
          <a:noFill/>
        </p:spPr>
        <p:txBody>
          <a:bodyPr wrap="none" rtlCol="0">
            <a:spAutoFit/>
          </a:bodyPr>
          <a:lstStyle/>
          <a:p>
            <a:r>
              <a:rPr lang="en-US" sz="3200" b="1" dirty="0">
                <a:solidFill>
                  <a:srgbClr val="88BC4F"/>
                </a:solidFill>
                <a:latin typeface="+mj-lt"/>
                <a:hlinkClick r:id="rId3"/>
              </a:rPr>
              <a:t>Temporal Ecology Lab website</a:t>
            </a:r>
            <a:endParaRPr lang="en-US" sz="3200" b="1" dirty="0">
              <a:solidFill>
                <a:srgbClr val="88BC4F"/>
              </a:solidFill>
              <a:latin typeface="+mj-lt"/>
            </a:endParaRPr>
          </a:p>
        </p:txBody>
      </p:sp>
      <p:pic>
        <p:nvPicPr>
          <p:cNvPr id="7" name="Picture 6"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316586106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27000" y="1744633"/>
            <a:ext cx="7980006" cy="4939814"/>
          </a:xfrm>
          <a:prstGeom prst="rect">
            <a:avLst/>
          </a:prstGeom>
          <a:noFill/>
        </p:spPr>
        <p:txBody>
          <a:bodyPr wrap="square" anchor="t">
            <a:spAutoFit/>
          </a:bodyPr>
          <a:lstStyle/>
          <a:p>
            <a:pPr marL="914400" lvl="1" indent="-457200">
              <a:spcBef>
                <a:spcPts val="600"/>
              </a:spcBef>
              <a:buFont typeface="Arial"/>
              <a:buChar char="•"/>
            </a:pPr>
            <a:r>
              <a:rPr lang="en-US" sz="2800" dirty="0">
                <a:solidFill>
                  <a:schemeClr val="bg1"/>
                </a:solidFill>
                <a:latin typeface="+mj-lt"/>
                <a:hlinkClick r:id="rId3"/>
              </a:rPr>
              <a:t>Facebook</a:t>
            </a:r>
            <a:endParaRPr lang="en-US" sz="2800" dirty="0">
              <a:solidFill>
                <a:schemeClr val="bg1"/>
              </a:solidFill>
              <a:latin typeface="+mj-lt"/>
            </a:endParaRPr>
          </a:p>
          <a:p>
            <a:pPr marL="1371600" lvl="2" indent="-457200">
              <a:spcBef>
                <a:spcPts val="600"/>
              </a:spcBef>
              <a:buFont typeface="Arial"/>
              <a:buChar char="•"/>
            </a:pPr>
            <a:r>
              <a:rPr lang="en-US" sz="2400" dirty="0">
                <a:solidFill>
                  <a:schemeClr val="bg1"/>
                </a:solidFill>
                <a:latin typeface="+mj-lt"/>
              </a:rPr>
              <a:t>Info about Tree Spotter activities and items of general interest to Tree Spotters</a:t>
            </a:r>
          </a:p>
          <a:p>
            <a:pPr marL="1371600" lvl="2" indent="-457200">
              <a:spcBef>
                <a:spcPts val="600"/>
              </a:spcBef>
              <a:buFont typeface="Arial"/>
              <a:buChar char="•"/>
            </a:pPr>
            <a:r>
              <a:rPr lang="en-US" sz="2400" dirty="0">
                <a:solidFill>
                  <a:schemeClr val="bg1"/>
                </a:solidFill>
                <a:latin typeface="+mj-lt"/>
              </a:rPr>
              <a:t>Everyone is welcome to post items that benefit the Tree Spotter Community</a:t>
            </a:r>
          </a:p>
          <a:p>
            <a:pPr marL="914400" lvl="1" indent="-457200">
              <a:spcBef>
                <a:spcPts val="600"/>
              </a:spcBef>
              <a:buFont typeface="Arial"/>
              <a:buChar char="•"/>
            </a:pPr>
            <a:r>
              <a:rPr lang="en-US" sz="2800" dirty="0">
                <a:solidFill>
                  <a:schemeClr val="bg1"/>
                </a:solidFill>
                <a:latin typeface="+mj-lt"/>
                <a:hlinkClick r:id="rId4"/>
              </a:rPr>
              <a:t>Flickr</a:t>
            </a:r>
            <a:endParaRPr lang="en-US" sz="2800" dirty="0">
              <a:solidFill>
                <a:schemeClr val="bg1"/>
              </a:solidFill>
              <a:latin typeface="+mj-lt"/>
            </a:endParaRPr>
          </a:p>
          <a:p>
            <a:pPr marL="1371600" lvl="2" indent="-457200">
              <a:spcBef>
                <a:spcPts val="600"/>
              </a:spcBef>
              <a:buFont typeface="Arial"/>
              <a:buChar char="•"/>
            </a:pPr>
            <a:r>
              <a:rPr lang="en-US" sz="2400" dirty="0">
                <a:solidFill>
                  <a:schemeClr val="bg1"/>
                </a:solidFill>
                <a:latin typeface="+mj-lt"/>
              </a:rPr>
              <a:t>Limited to photos of Tree Spotter trees and events</a:t>
            </a:r>
          </a:p>
          <a:p>
            <a:pPr marL="1371600" lvl="2" indent="-457200">
              <a:spcBef>
                <a:spcPts val="600"/>
              </a:spcBef>
              <a:buFont typeface="Arial"/>
              <a:buChar char="•"/>
            </a:pPr>
            <a:r>
              <a:rPr lang="en-US" sz="2400" dirty="0">
                <a:solidFill>
                  <a:schemeClr val="bg1"/>
                </a:solidFill>
                <a:latin typeface="+mj-lt"/>
              </a:rPr>
              <a:t>Must tag with accession # and date </a:t>
            </a:r>
            <a:endParaRPr lang="en-US" sz="2800" dirty="0">
              <a:solidFill>
                <a:schemeClr val="bg1"/>
              </a:solidFill>
              <a:latin typeface="+mj-lt"/>
            </a:endParaRPr>
          </a:p>
          <a:p>
            <a:pPr marL="914400" lvl="1" indent="-457200">
              <a:spcBef>
                <a:spcPts val="600"/>
              </a:spcBef>
              <a:buFont typeface="Arial"/>
              <a:buChar char="•"/>
            </a:pPr>
            <a:r>
              <a:rPr lang="en-US" sz="2800" dirty="0">
                <a:solidFill>
                  <a:schemeClr val="bg1"/>
                </a:solidFill>
                <a:latin typeface="+mj-lt"/>
                <a:hlinkClick r:id="rId5"/>
              </a:rPr>
              <a:t>Twitter</a:t>
            </a:r>
            <a:endParaRPr lang="en-US" sz="2800" dirty="0">
              <a:solidFill>
                <a:schemeClr val="bg1"/>
              </a:solidFill>
              <a:latin typeface="+mj-lt"/>
            </a:endParaRPr>
          </a:p>
          <a:p>
            <a:pPr marL="1371600" lvl="2" indent="-457200">
              <a:spcBef>
                <a:spcPts val="600"/>
              </a:spcBef>
              <a:buFont typeface="Arial"/>
              <a:buChar char="•"/>
            </a:pPr>
            <a:r>
              <a:rPr lang="en-US" sz="2400" dirty="0">
                <a:solidFill>
                  <a:schemeClr val="bg1"/>
                </a:solidFill>
                <a:latin typeface="+mj-lt"/>
              </a:rPr>
              <a:t>Items of interest to Tree Spotters</a:t>
            </a:r>
          </a:p>
        </p:txBody>
      </p:sp>
      <p:sp>
        <p:nvSpPr>
          <p:cNvPr id="36" name="TextBox 35"/>
          <p:cNvSpPr txBox="1"/>
          <p:nvPr/>
        </p:nvSpPr>
        <p:spPr>
          <a:xfrm>
            <a:off x="270233" y="999009"/>
            <a:ext cx="5788764" cy="584776"/>
          </a:xfrm>
          <a:prstGeom prst="rect">
            <a:avLst/>
          </a:prstGeom>
          <a:noFill/>
        </p:spPr>
        <p:txBody>
          <a:bodyPr wrap="none" rtlCol="0">
            <a:spAutoFit/>
          </a:bodyPr>
          <a:lstStyle/>
          <a:p>
            <a:r>
              <a:rPr lang="en-US" sz="3200" b="1" dirty="0">
                <a:solidFill>
                  <a:srgbClr val="88BC4F"/>
                </a:solidFill>
                <a:latin typeface="+mj-lt"/>
              </a:rPr>
              <a:t>Facebook, Flickr, and Twitter</a:t>
            </a:r>
          </a:p>
        </p:txBody>
      </p:sp>
      <p:pic>
        <p:nvPicPr>
          <p:cNvPr id="7" name="Picture 6" descr="ArnoldArboretum-logo.gif"/>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340586762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02436" y="1621864"/>
            <a:ext cx="6185759" cy="1985159"/>
          </a:xfrm>
          <a:prstGeom prst="rect">
            <a:avLst/>
          </a:prstGeom>
          <a:noFill/>
        </p:spPr>
        <p:txBody>
          <a:bodyPr wrap="square">
            <a:spAutoFit/>
          </a:bodyPr>
          <a:lstStyle/>
          <a:p>
            <a:pPr marL="623888" indent="-285750">
              <a:spcBef>
                <a:spcPts val="600"/>
              </a:spcBef>
              <a:buFont typeface="Arial"/>
              <a:buChar char="•"/>
            </a:pPr>
            <a:r>
              <a:rPr lang="en-US" dirty="0">
                <a:solidFill>
                  <a:schemeClr val="bg1"/>
                </a:solidFill>
                <a:latin typeface="+mj-lt"/>
              </a:rPr>
              <a:t>Walks led by one or more of the Tree Spotters Team members. (Approximately 1 hr.)</a:t>
            </a:r>
          </a:p>
          <a:p>
            <a:pPr marL="623888" indent="-285750">
              <a:spcBef>
                <a:spcPts val="600"/>
              </a:spcBef>
              <a:buFont typeface="Arial"/>
              <a:buChar char="•"/>
            </a:pPr>
            <a:r>
              <a:rPr lang="en-US" dirty="0">
                <a:solidFill>
                  <a:schemeClr val="bg1"/>
                </a:solidFill>
                <a:latin typeface="+mj-lt"/>
              </a:rPr>
              <a:t>Visit specific trees that are of particular interest at the time.</a:t>
            </a:r>
          </a:p>
          <a:p>
            <a:pPr marL="623888" indent="-285750">
              <a:spcBef>
                <a:spcPts val="600"/>
              </a:spcBef>
              <a:buFont typeface="Arial"/>
              <a:buChar char="•"/>
            </a:pPr>
            <a:r>
              <a:rPr lang="en-US" dirty="0">
                <a:solidFill>
                  <a:schemeClr val="bg1"/>
                </a:solidFill>
                <a:latin typeface="+mj-lt"/>
              </a:rPr>
              <a:t>Record observations.</a:t>
            </a:r>
          </a:p>
          <a:p>
            <a:pPr marL="623888" indent="-285750">
              <a:spcBef>
                <a:spcPts val="600"/>
              </a:spcBef>
              <a:buFont typeface="Arial"/>
              <a:buChar char="•"/>
            </a:pPr>
            <a:r>
              <a:rPr lang="en-US" dirty="0">
                <a:solidFill>
                  <a:schemeClr val="bg1"/>
                </a:solidFill>
                <a:latin typeface="+mj-lt"/>
              </a:rPr>
              <a:t>March through November. </a:t>
            </a:r>
          </a:p>
        </p:txBody>
      </p:sp>
      <p:sp>
        <p:nvSpPr>
          <p:cNvPr id="36" name="TextBox 35"/>
          <p:cNvSpPr txBox="1"/>
          <p:nvPr/>
        </p:nvSpPr>
        <p:spPr>
          <a:xfrm>
            <a:off x="270233" y="999009"/>
            <a:ext cx="3698448" cy="584776"/>
          </a:xfrm>
          <a:prstGeom prst="rect">
            <a:avLst/>
          </a:prstGeom>
          <a:noFill/>
        </p:spPr>
        <p:txBody>
          <a:bodyPr wrap="none" rtlCol="0">
            <a:spAutoFit/>
          </a:bodyPr>
          <a:lstStyle/>
          <a:p>
            <a:r>
              <a:rPr lang="en-US" sz="3200" b="1" dirty="0">
                <a:solidFill>
                  <a:srgbClr val="88BC4F"/>
                </a:solidFill>
                <a:latin typeface="+mj-lt"/>
              </a:rPr>
              <a:t>Spotting Together</a:t>
            </a:r>
          </a:p>
        </p:txBody>
      </p:sp>
      <p:pic>
        <p:nvPicPr>
          <p:cNvPr id="7" name="Picture 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9" name="TextBox 8"/>
          <p:cNvSpPr txBox="1"/>
          <p:nvPr/>
        </p:nvSpPr>
        <p:spPr>
          <a:xfrm>
            <a:off x="6464870" y="3772788"/>
            <a:ext cx="1463824" cy="246221"/>
          </a:xfrm>
          <a:prstGeom prst="rect">
            <a:avLst/>
          </a:prstGeom>
          <a:noFill/>
        </p:spPr>
        <p:txBody>
          <a:bodyPr wrap="square" rtlCol="0">
            <a:spAutoFit/>
          </a:bodyPr>
          <a:lstStyle/>
          <a:p>
            <a:r>
              <a:rPr lang="en-US" sz="1000" dirty="0">
                <a:solidFill>
                  <a:prstClr val="white"/>
                </a:solidFill>
                <a:latin typeface="Arial"/>
              </a:rPr>
              <a:t>Photo: S. Mrozak</a:t>
            </a:r>
          </a:p>
        </p:txBody>
      </p:sp>
      <p:pic>
        <p:nvPicPr>
          <p:cNvPr id="10" name="Picture 9" descr="Tree_Spotting-May-30-2015_2 copy.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49537" y="2159507"/>
            <a:ext cx="2475738" cy="1650492"/>
          </a:xfrm>
          <a:prstGeom prst="rect">
            <a:avLst/>
          </a:prstGeom>
        </p:spPr>
      </p:pic>
      <p:pic>
        <p:nvPicPr>
          <p:cNvPr id="4" name="Picture 3" descr="_DSC6913 copy.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20946" y="4478840"/>
            <a:ext cx="2384262" cy="1905026"/>
          </a:xfrm>
          <a:prstGeom prst="rect">
            <a:avLst/>
          </a:prstGeom>
        </p:spPr>
      </p:pic>
      <p:sp>
        <p:nvSpPr>
          <p:cNvPr id="12" name="TextBox 11"/>
          <p:cNvSpPr txBox="1"/>
          <p:nvPr/>
        </p:nvSpPr>
        <p:spPr>
          <a:xfrm>
            <a:off x="6549538" y="6329674"/>
            <a:ext cx="1463824" cy="246221"/>
          </a:xfrm>
          <a:prstGeom prst="rect">
            <a:avLst/>
          </a:prstGeom>
          <a:noFill/>
        </p:spPr>
        <p:txBody>
          <a:bodyPr wrap="square" rtlCol="0">
            <a:spAutoFit/>
          </a:bodyPr>
          <a:lstStyle/>
          <a:p>
            <a:r>
              <a:rPr lang="en-US" sz="1000" dirty="0">
                <a:solidFill>
                  <a:prstClr val="white"/>
                </a:solidFill>
                <a:latin typeface="Arial"/>
              </a:rPr>
              <a:t>Photo: D. Schissler</a:t>
            </a:r>
          </a:p>
        </p:txBody>
      </p:sp>
      <p:sp>
        <p:nvSpPr>
          <p:cNvPr id="2" name="Rectangle 1"/>
          <p:cNvSpPr/>
          <p:nvPr/>
        </p:nvSpPr>
        <p:spPr>
          <a:xfrm>
            <a:off x="342900" y="4420022"/>
            <a:ext cx="4572000" cy="2108270"/>
          </a:xfrm>
          <a:prstGeom prst="rect">
            <a:avLst/>
          </a:prstGeom>
        </p:spPr>
        <p:txBody>
          <a:bodyPr>
            <a:spAutoFit/>
          </a:bodyPr>
          <a:lstStyle/>
          <a:p>
            <a:pPr marL="623888" indent="-285750">
              <a:buFont typeface="Arial"/>
              <a:buChar char="•"/>
            </a:pPr>
            <a:r>
              <a:rPr lang="en-US" dirty="0">
                <a:solidFill>
                  <a:srgbClr val="FFFFFF"/>
                </a:solidFill>
                <a:latin typeface="+mj-lt"/>
              </a:rPr>
              <a:t>Meet monthly at one of our trees. </a:t>
            </a:r>
            <a:r>
              <a:rPr lang="en-US" dirty="0">
                <a:solidFill>
                  <a:schemeClr val="bg1"/>
                </a:solidFill>
                <a:latin typeface="+mj-lt"/>
              </a:rPr>
              <a:t>(Approximately </a:t>
            </a:r>
            <a:r>
              <a:rPr lang="en-US" dirty="0" smtClean="0">
                <a:solidFill>
                  <a:schemeClr val="bg1"/>
                </a:solidFill>
                <a:latin typeface="+mj-lt"/>
              </a:rPr>
              <a:t>30 - 45 </a:t>
            </a:r>
            <a:r>
              <a:rPr lang="en-US" dirty="0">
                <a:solidFill>
                  <a:schemeClr val="bg1"/>
                </a:solidFill>
                <a:latin typeface="+mj-lt"/>
              </a:rPr>
              <a:t>minutes.)</a:t>
            </a:r>
            <a:endParaRPr lang="en-US" dirty="0">
              <a:solidFill>
                <a:srgbClr val="FFFFFF"/>
              </a:solidFill>
              <a:latin typeface="+mj-lt"/>
            </a:endParaRPr>
          </a:p>
          <a:p>
            <a:pPr marL="623888" indent="-285750">
              <a:buFont typeface="Arial"/>
              <a:buChar char="•"/>
            </a:pPr>
            <a:r>
              <a:rPr lang="en-US" dirty="0">
                <a:solidFill>
                  <a:srgbClr val="FFFFFF"/>
                </a:solidFill>
                <a:latin typeface="+mj-lt"/>
              </a:rPr>
              <a:t>Tree Spotter team members talk about the tree’s life cycle and share some fun facts. </a:t>
            </a:r>
          </a:p>
          <a:p>
            <a:pPr marL="623888" indent="-285750">
              <a:buFont typeface="Arial"/>
              <a:buChar char="•"/>
            </a:pPr>
            <a:r>
              <a:rPr lang="en-US" dirty="0">
                <a:solidFill>
                  <a:srgbClr val="FFFFFF"/>
                </a:solidFill>
                <a:latin typeface="+mj-lt"/>
              </a:rPr>
              <a:t>Record observations.</a:t>
            </a:r>
          </a:p>
          <a:p>
            <a:pPr marL="623888" indent="-285750">
              <a:spcBef>
                <a:spcPts val="600"/>
              </a:spcBef>
              <a:buFont typeface="Arial"/>
              <a:buChar char="•"/>
            </a:pPr>
            <a:r>
              <a:rPr lang="en-US" dirty="0">
                <a:solidFill>
                  <a:schemeClr val="bg1"/>
                </a:solidFill>
                <a:latin typeface="+mj-lt"/>
              </a:rPr>
              <a:t>March through November. </a:t>
            </a:r>
            <a:endParaRPr lang="is-IS" dirty="0">
              <a:solidFill>
                <a:srgbClr val="FFFFFF"/>
              </a:solidFill>
              <a:latin typeface="+mj-lt"/>
            </a:endParaRPr>
          </a:p>
        </p:txBody>
      </p:sp>
      <p:sp>
        <p:nvSpPr>
          <p:cNvPr id="13" name="TextBox 12"/>
          <p:cNvSpPr txBox="1"/>
          <p:nvPr/>
        </p:nvSpPr>
        <p:spPr>
          <a:xfrm>
            <a:off x="295633" y="3780309"/>
            <a:ext cx="4631597" cy="584776"/>
          </a:xfrm>
          <a:prstGeom prst="rect">
            <a:avLst/>
          </a:prstGeom>
          <a:noFill/>
        </p:spPr>
        <p:txBody>
          <a:bodyPr wrap="none" rtlCol="0">
            <a:spAutoFit/>
          </a:bodyPr>
          <a:lstStyle/>
          <a:p>
            <a:r>
              <a:rPr lang="en-US" sz="3200" b="1" dirty="0">
                <a:solidFill>
                  <a:srgbClr val="88BC4F"/>
                </a:solidFill>
                <a:latin typeface="+mj-lt"/>
              </a:rPr>
              <a:t>Focus Tree Gatherings</a:t>
            </a:r>
          </a:p>
        </p:txBody>
      </p:sp>
    </p:spTree>
    <p:extLst>
      <p:ext uri="{BB962C8B-B14F-4D97-AF65-F5344CB8AC3E}">
        <p14:creationId xmlns:p14="http://schemas.microsoft.com/office/powerpoint/2010/main" val="295950589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6" name="TextBox 35"/>
          <p:cNvSpPr txBox="1"/>
          <p:nvPr/>
        </p:nvSpPr>
        <p:spPr>
          <a:xfrm>
            <a:off x="270233" y="999009"/>
            <a:ext cx="3605073" cy="584776"/>
          </a:xfrm>
          <a:prstGeom prst="rect">
            <a:avLst/>
          </a:prstGeom>
          <a:noFill/>
        </p:spPr>
        <p:txBody>
          <a:bodyPr wrap="none" rtlCol="0">
            <a:spAutoFit/>
          </a:bodyPr>
          <a:lstStyle/>
          <a:p>
            <a:r>
              <a:rPr lang="en-US" sz="3200" b="1" dirty="0">
                <a:solidFill>
                  <a:srgbClr val="88BC4F"/>
                </a:solidFill>
                <a:latin typeface="Arial"/>
              </a:rPr>
              <a:t>Upcoming events</a:t>
            </a:r>
          </a:p>
        </p:txBody>
      </p:sp>
      <p:pic>
        <p:nvPicPr>
          <p:cNvPr id="7" name="Picture 6"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0" name="TextBox 9"/>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Arial"/>
              </a:rPr>
              <a:t>Tree Spotters Citizen Science Program</a:t>
            </a:r>
          </a:p>
        </p:txBody>
      </p:sp>
      <p:sp>
        <p:nvSpPr>
          <p:cNvPr id="4" name="TextBox 3"/>
          <p:cNvSpPr txBox="1"/>
          <p:nvPr/>
        </p:nvSpPr>
        <p:spPr>
          <a:xfrm>
            <a:off x="270233" y="1828801"/>
            <a:ext cx="7688433" cy="4401205"/>
          </a:xfrm>
          <a:prstGeom prst="rect">
            <a:avLst/>
          </a:prstGeom>
          <a:noFill/>
        </p:spPr>
        <p:txBody>
          <a:bodyPr wrap="square" rtlCol="0">
            <a:spAutoFit/>
          </a:bodyPr>
          <a:lstStyle/>
          <a:p>
            <a:pPr lvl="0"/>
            <a:r>
              <a:rPr lang="en-US" sz="2800" dirty="0">
                <a:solidFill>
                  <a:srgbClr val="FFFFFF"/>
                </a:solidFill>
                <a:latin typeface="+mj-lt"/>
              </a:rPr>
              <a:t>Spotting Together</a:t>
            </a:r>
          </a:p>
          <a:p>
            <a:pPr lvl="0"/>
            <a:endParaRPr lang="en-US" sz="2400" dirty="0">
              <a:solidFill>
                <a:srgbClr val="FFFFFF"/>
              </a:solidFill>
              <a:latin typeface="+mj-lt"/>
            </a:endParaRPr>
          </a:p>
          <a:p>
            <a:pPr lvl="0"/>
            <a:r>
              <a:rPr lang="en-US" sz="2400" b="1" dirty="0">
                <a:solidFill>
                  <a:srgbClr val="FFFFFF"/>
                </a:solidFill>
                <a:latin typeface="+mj-lt"/>
              </a:rPr>
              <a:t>Thursday </a:t>
            </a:r>
            <a:r>
              <a:rPr lang="en-US" sz="2400" b="1" dirty="0" smtClean="0">
                <a:solidFill>
                  <a:srgbClr val="FFFFFF"/>
                </a:solidFill>
                <a:latin typeface="+mj-lt"/>
              </a:rPr>
              <a:t>June 2</a:t>
            </a:r>
            <a:r>
              <a:rPr lang="en-US" sz="2400" b="1" baseline="30000" dirty="0" smtClean="0">
                <a:solidFill>
                  <a:srgbClr val="FFFFFF"/>
                </a:solidFill>
                <a:latin typeface="+mj-lt"/>
              </a:rPr>
              <a:t>nd</a:t>
            </a:r>
            <a:r>
              <a:rPr lang="en-US" sz="2400" b="1" dirty="0" smtClean="0">
                <a:solidFill>
                  <a:srgbClr val="FFFFFF"/>
                </a:solidFill>
                <a:latin typeface="+mj-lt"/>
              </a:rPr>
              <a:t>, 6:30 </a:t>
            </a:r>
            <a:r>
              <a:rPr lang="en-US" sz="2400" b="1" dirty="0">
                <a:solidFill>
                  <a:srgbClr val="FFFFFF"/>
                </a:solidFill>
                <a:latin typeface="+mj-lt"/>
              </a:rPr>
              <a:t>– </a:t>
            </a:r>
            <a:r>
              <a:rPr lang="en-US" sz="2400" b="1" dirty="0" smtClean="0">
                <a:solidFill>
                  <a:srgbClr val="FFFFFF"/>
                </a:solidFill>
                <a:latin typeface="+mj-lt"/>
              </a:rPr>
              <a:t>7:15 PM</a:t>
            </a:r>
            <a:endParaRPr lang="en-US" sz="2400" b="1" dirty="0">
              <a:solidFill>
                <a:srgbClr val="FFFFFF"/>
              </a:solidFill>
              <a:latin typeface="+mj-lt"/>
            </a:endParaRPr>
          </a:p>
          <a:p>
            <a:pPr marL="342900" lvl="0" indent="-342900">
              <a:buFont typeface="Arial"/>
              <a:buChar char="•"/>
            </a:pPr>
            <a:r>
              <a:rPr lang="en-US" sz="2400" dirty="0">
                <a:solidFill>
                  <a:srgbClr val="FFFFFF"/>
                </a:solidFill>
                <a:latin typeface="+mj-lt"/>
              </a:rPr>
              <a:t>Meet at the </a:t>
            </a:r>
            <a:r>
              <a:rPr lang="en-US" sz="2400" dirty="0" smtClean="0">
                <a:solidFill>
                  <a:srgbClr val="FFFFFF"/>
                </a:solidFill>
                <a:latin typeface="+mj-lt"/>
              </a:rPr>
              <a:t>Hunnewell Building.</a:t>
            </a:r>
            <a:endParaRPr lang="en-US" sz="2400" dirty="0">
              <a:solidFill>
                <a:srgbClr val="FFFFFF"/>
              </a:solidFill>
              <a:latin typeface="+mj-lt"/>
            </a:endParaRPr>
          </a:p>
          <a:p>
            <a:pPr marL="342900" lvl="0" indent="-342900">
              <a:buFont typeface="Arial"/>
              <a:buChar char="•"/>
            </a:pPr>
            <a:r>
              <a:rPr lang="en-US" sz="2400" dirty="0" smtClean="0">
                <a:solidFill>
                  <a:srgbClr val="FFFFFF"/>
                </a:solidFill>
                <a:latin typeface="+mj-lt"/>
              </a:rPr>
              <a:t>Bring </a:t>
            </a:r>
            <a:r>
              <a:rPr lang="en-US" sz="2400" dirty="0">
                <a:solidFill>
                  <a:srgbClr val="FFFFFF"/>
                </a:solidFill>
                <a:latin typeface="+mj-lt"/>
              </a:rPr>
              <a:t>your </a:t>
            </a:r>
            <a:r>
              <a:rPr lang="en-US" sz="2400" dirty="0" smtClean="0">
                <a:solidFill>
                  <a:srgbClr val="FFFFFF"/>
                </a:solidFill>
                <a:latin typeface="+mj-lt"/>
              </a:rPr>
              <a:t>Linden/North Woods Route and Birch Route Observation </a:t>
            </a:r>
            <a:r>
              <a:rPr lang="en-US" sz="2400" dirty="0">
                <a:solidFill>
                  <a:srgbClr val="FFFFFF"/>
                </a:solidFill>
                <a:latin typeface="+mj-lt"/>
              </a:rPr>
              <a:t>Datasheets, a clipboard, </a:t>
            </a:r>
            <a:r>
              <a:rPr lang="en-US" sz="2400" dirty="0" smtClean="0">
                <a:solidFill>
                  <a:srgbClr val="FFFFFF"/>
                </a:solidFill>
                <a:latin typeface="+mj-lt"/>
              </a:rPr>
              <a:t>a </a:t>
            </a:r>
            <a:r>
              <a:rPr lang="en-US" sz="2400" dirty="0">
                <a:solidFill>
                  <a:srgbClr val="FFFFFF"/>
                </a:solidFill>
                <a:latin typeface="+mj-lt"/>
              </a:rPr>
              <a:t>writing </a:t>
            </a:r>
            <a:r>
              <a:rPr lang="en-US" sz="2400" dirty="0" smtClean="0">
                <a:solidFill>
                  <a:srgbClr val="FFFFFF"/>
                </a:solidFill>
                <a:latin typeface="+mj-lt"/>
              </a:rPr>
              <a:t>implement, and binoculars and/or a hands lens if you have them.</a:t>
            </a:r>
          </a:p>
          <a:p>
            <a:pPr lvl="0"/>
            <a:endParaRPr lang="en-US" sz="2400" dirty="0" smtClean="0">
              <a:solidFill>
                <a:srgbClr val="FFFFFF"/>
              </a:solidFill>
              <a:latin typeface="+mj-lt"/>
            </a:endParaRPr>
          </a:p>
          <a:p>
            <a:pPr lvl="0"/>
            <a:r>
              <a:rPr lang="en-US" sz="2000" dirty="0" smtClean="0">
                <a:solidFill>
                  <a:srgbClr val="FFFFFF"/>
                </a:solidFill>
                <a:latin typeface="+mj-lt"/>
              </a:rPr>
              <a:t>NOTE</a:t>
            </a:r>
            <a:r>
              <a:rPr lang="en-US" sz="2000" dirty="0">
                <a:solidFill>
                  <a:srgbClr val="FFFFFF"/>
                </a:solidFill>
                <a:latin typeface="+mj-lt"/>
              </a:rPr>
              <a:t>: We will reschedule in case of rain. You can email us at </a:t>
            </a:r>
            <a:r>
              <a:rPr lang="en-US" sz="2000" dirty="0" err="1">
                <a:solidFill>
                  <a:srgbClr val="FFFFFF"/>
                </a:solidFill>
                <a:latin typeface="+mj-lt"/>
              </a:rPr>
              <a:t>TreeSpotters@fas.harvard.edu</a:t>
            </a:r>
            <a:r>
              <a:rPr lang="en-US" sz="2000" dirty="0">
                <a:solidFill>
                  <a:srgbClr val="FFFFFF"/>
                </a:solidFill>
                <a:latin typeface="+mj-lt"/>
              </a:rPr>
              <a:t> a day in advance if you are in doubt or you can text Suzanne at 857-321-2825.</a:t>
            </a:r>
          </a:p>
        </p:txBody>
      </p:sp>
    </p:spTree>
    <p:extLst>
      <p:ext uri="{BB962C8B-B14F-4D97-AF65-F5344CB8AC3E}">
        <p14:creationId xmlns:p14="http://schemas.microsoft.com/office/powerpoint/2010/main" val="87257366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6" name="TextBox 35"/>
          <p:cNvSpPr txBox="1"/>
          <p:nvPr/>
        </p:nvSpPr>
        <p:spPr>
          <a:xfrm>
            <a:off x="270233" y="999009"/>
            <a:ext cx="3605073" cy="584776"/>
          </a:xfrm>
          <a:prstGeom prst="rect">
            <a:avLst/>
          </a:prstGeom>
          <a:noFill/>
        </p:spPr>
        <p:txBody>
          <a:bodyPr wrap="none" rtlCol="0">
            <a:spAutoFit/>
          </a:bodyPr>
          <a:lstStyle/>
          <a:p>
            <a:r>
              <a:rPr lang="en-US" sz="3200" b="1" dirty="0">
                <a:solidFill>
                  <a:srgbClr val="88BC4F"/>
                </a:solidFill>
                <a:latin typeface="Arial"/>
              </a:rPr>
              <a:t>Upcoming events</a:t>
            </a:r>
          </a:p>
        </p:txBody>
      </p:sp>
      <p:pic>
        <p:nvPicPr>
          <p:cNvPr id="7" name="Picture 6"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0" name="TextBox 9"/>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Arial"/>
              </a:rPr>
              <a:t>Tree Spotters Citizen Science Program</a:t>
            </a:r>
          </a:p>
        </p:txBody>
      </p:sp>
      <p:sp>
        <p:nvSpPr>
          <p:cNvPr id="4" name="TextBox 3"/>
          <p:cNvSpPr txBox="1"/>
          <p:nvPr/>
        </p:nvSpPr>
        <p:spPr>
          <a:xfrm>
            <a:off x="270233" y="1828801"/>
            <a:ext cx="7688433" cy="4985980"/>
          </a:xfrm>
          <a:prstGeom prst="rect">
            <a:avLst/>
          </a:prstGeom>
          <a:noFill/>
        </p:spPr>
        <p:txBody>
          <a:bodyPr wrap="square" rtlCol="0">
            <a:spAutoFit/>
          </a:bodyPr>
          <a:lstStyle/>
          <a:p>
            <a:pPr lvl="0"/>
            <a:r>
              <a:rPr lang="en-US" sz="2800" dirty="0">
                <a:solidFill>
                  <a:srgbClr val="FFFFFF"/>
                </a:solidFill>
                <a:latin typeface="+mj-lt"/>
              </a:rPr>
              <a:t>Focus Tree Gatherings</a:t>
            </a:r>
          </a:p>
          <a:p>
            <a:pPr lvl="0"/>
            <a:endParaRPr lang="en-US" dirty="0">
              <a:solidFill>
                <a:srgbClr val="FFFFFF"/>
              </a:solidFill>
              <a:latin typeface="+mj-lt"/>
            </a:endParaRPr>
          </a:p>
          <a:p>
            <a:pPr marL="342900" lvl="0" indent="-342900">
              <a:spcAft>
                <a:spcPts val="600"/>
              </a:spcAft>
              <a:buFont typeface="Arial"/>
              <a:buChar char="•"/>
            </a:pPr>
            <a:r>
              <a:rPr lang="en-US" sz="2400" dirty="0" smtClean="0">
                <a:solidFill>
                  <a:srgbClr val="FFFFFF"/>
                </a:solidFill>
                <a:latin typeface="+mj-lt"/>
              </a:rPr>
              <a:t>June Focus </a:t>
            </a:r>
            <a:r>
              <a:rPr lang="en-US" sz="2400" dirty="0">
                <a:solidFill>
                  <a:srgbClr val="FFFFFF"/>
                </a:solidFill>
                <a:latin typeface="+mj-lt"/>
              </a:rPr>
              <a:t>Tree: </a:t>
            </a:r>
            <a:r>
              <a:rPr lang="en-US" sz="2400" i="1" dirty="0" smtClean="0">
                <a:solidFill>
                  <a:srgbClr val="FFFFFF"/>
                </a:solidFill>
                <a:latin typeface="+mj-lt"/>
              </a:rPr>
              <a:t>Tilia americana </a:t>
            </a:r>
            <a:r>
              <a:rPr lang="en-US" sz="2400" dirty="0" smtClean="0">
                <a:solidFill>
                  <a:srgbClr val="FFFFFF"/>
                </a:solidFill>
                <a:latin typeface="+mj-lt"/>
              </a:rPr>
              <a:t>(American linden, aka Basswood), Wednesday</a:t>
            </a:r>
            <a:r>
              <a:rPr lang="en-US" sz="2400" dirty="0">
                <a:solidFill>
                  <a:srgbClr val="FFFFFF"/>
                </a:solidFill>
                <a:latin typeface="+mj-lt"/>
              </a:rPr>
              <a:t>, </a:t>
            </a:r>
            <a:r>
              <a:rPr lang="en-US" sz="2400" dirty="0" smtClean="0">
                <a:solidFill>
                  <a:srgbClr val="FFFFFF"/>
                </a:solidFill>
                <a:latin typeface="+mj-lt"/>
              </a:rPr>
              <a:t>June 15</a:t>
            </a:r>
            <a:r>
              <a:rPr lang="en-US" sz="2400" baseline="30000" dirty="0" smtClean="0">
                <a:solidFill>
                  <a:srgbClr val="FFFFFF"/>
                </a:solidFill>
                <a:latin typeface="+mj-lt"/>
              </a:rPr>
              <a:t>th</a:t>
            </a:r>
            <a:r>
              <a:rPr lang="en-US" sz="2400" dirty="0" smtClean="0">
                <a:solidFill>
                  <a:srgbClr val="FFFFFF"/>
                </a:solidFill>
                <a:latin typeface="+mj-lt"/>
              </a:rPr>
              <a:t>, </a:t>
            </a:r>
            <a:r>
              <a:rPr lang="en-US" sz="2400" dirty="0">
                <a:solidFill>
                  <a:srgbClr val="FFFFFF"/>
                </a:solidFill>
                <a:latin typeface="+mj-lt"/>
              </a:rPr>
              <a:t>6</a:t>
            </a:r>
            <a:r>
              <a:rPr lang="en-US" sz="2400" dirty="0" smtClean="0">
                <a:solidFill>
                  <a:srgbClr val="FFFFFF"/>
                </a:solidFill>
                <a:latin typeface="+mj-lt"/>
              </a:rPr>
              <a:t>:30 </a:t>
            </a:r>
            <a:r>
              <a:rPr lang="en-US" sz="2400" dirty="0">
                <a:solidFill>
                  <a:srgbClr val="FFFFFF"/>
                </a:solidFill>
                <a:latin typeface="+mj-lt"/>
              </a:rPr>
              <a:t>PM</a:t>
            </a:r>
          </a:p>
          <a:p>
            <a:pPr marL="800100" lvl="1" indent="-342900">
              <a:spcAft>
                <a:spcPts val="600"/>
              </a:spcAft>
              <a:buFont typeface="Arial"/>
              <a:buChar char="•"/>
            </a:pPr>
            <a:r>
              <a:rPr lang="en-US" sz="2400" dirty="0">
                <a:solidFill>
                  <a:srgbClr val="FFFFFF"/>
                </a:solidFill>
                <a:latin typeface="+mj-lt"/>
              </a:rPr>
              <a:t>Meet at tree </a:t>
            </a:r>
            <a:r>
              <a:rPr lang="en-US" sz="2400" dirty="0" smtClean="0">
                <a:solidFill>
                  <a:srgbClr val="FFFFFF"/>
                </a:solidFill>
                <a:latin typeface="+mj-lt"/>
              </a:rPr>
              <a:t>#1 </a:t>
            </a:r>
            <a:r>
              <a:rPr lang="en-US" sz="2400" dirty="0">
                <a:solidFill>
                  <a:srgbClr val="FFFFFF"/>
                </a:solidFill>
                <a:latin typeface="+mj-lt"/>
              </a:rPr>
              <a:t>on the </a:t>
            </a:r>
            <a:r>
              <a:rPr lang="en-US" sz="2400" dirty="0" smtClean="0">
                <a:solidFill>
                  <a:srgbClr val="FFFFFF"/>
                </a:solidFill>
                <a:latin typeface="+mj-lt"/>
              </a:rPr>
              <a:t>Linden/North Woods Route </a:t>
            </a:r>
            <a:r>
              <a:rPr lang="en-US" sz="2400" dirty="0">
                <a:solidFill>
                  <a:srgbClr val="FFFFFF"/>
                </a:solidFill>
                <a:latin typeface="+mj-lt"/>
              </a:rPr>
              <a:t>(Accession #</a:t>
            </a:r>
            <a:r>
              <a:rPr lang="en-US" sz="2400" dirty="0" smtClean="0">
                <a:solidFill>
                  <a:srgbClr val="FFFFFF"/>
                </a:solidFill>
                <a:latin typeface="+mj-lt"/>
              </a:rPr>
              <a:t>17527*D)</a:t>
            </a:r>
          </a:p>
          <a:p>
            <a:pPr marL="800100" lvl="1" indent="-342900">
              <a:spcAft>
                <a:spcPts val="600"/>
              </a:spcAft>
              <a:buFont typeface="Arial"/>
              <a:buChar char="•"/>
            </a:pPr>
            <a:r>
              <a:rPr lang="en-US" sz="2400" dirty="0">
                <a:solidFill>
                  <a:srgbClr val="FFFFFF"/>
                </a:solidFill>
                <a:latin typeface="+mj-lt"/>
              </a:rPr>
              <a:t>Bring binoculars and/or a hand magnifier if you have them</a:t>
            </a:r>
            <a:r>
              <a:rPr lang="en-US" sz="2400" dirty="0" smtClean="0">
                <a:solidFill>
                  <a:srgbClr val="FFFFFF"/>
                </a:solidFill>
                <a:latin typeface="+mj-lt"/>
              </a:rPr>
              <a:t>!</a:t>
            </a:r>
            <a:br>
              <a:rPr lang="en-US" sz="2400" dirty="0" smtClean="0">
                <a:solidFill>
                  <a:srgbClr val="FFFFFF"/>
                </a:solidFill>
                <a:latin typeface="+mj-lt"/>
              </a:rPr>
            </a:br>
            <a:endParaRPr lang="en-US" sz="2400" dirty="0" smtClean="0">
              <a:solidFill>
                <a:srgbClr val="FFFFFF"/>
              </a:solidFill>
              <a:latin typeface="+mj-lt"/>
            </a:endParaRPr>
          </a:p>
          <a:p>
            <a:pPr lvl="1">
              <a:spcAft>
                <a:spcPts val="600"/>
              </a:spcAft>
            </a:pPr>
            <a:r>
              <a:rPr lang="en-US" sz="2000" dirty="0" smtClean="0">
                <a:solidFill>
                  <a:srgbClr val="FFFFFF"/>
                </a:solidFill>
                <a:latin typeface="+mj-lt"/>
              </a:rPr>
              <a:t>NOTE</a:t>
            </a:r>
            <a:r>
              <a:rPr lang="en-US" sz="2000" dirty="0">
                <a:solidFill>
                  <a:srgbClr val="FFFFFF"/>
                </a:solidFill>
                <a:latin typeface="+mj-lt"/>
              </a:rPr>
              <a:t>: We will reschedule in case of rain. You can email us at </a:t>
            </a:r>
            <a:r>
              <a:rPr lang="en-US" sz="2000" dirty="0" err="1">
                <a:solidFill>
                  <a:srgbClr val="FFFFFF"/>
                </a:solidFill>
                <a:latin typeface="+mj-lt"/>
              </a:rPr>
              <a:t>TreeSpotters@fas.harvard.edu</a:t>
            </a:r>
            <a:r>
              <a:rPr lang="en-US" sz="2000" dirty="0">
                <a:solidFill>
                  <a:srgbClr val="FFFFFF"/>
                </a:solidFill>
                <a:latin typeface="+mj-lt"/>
              </a:rPr>
              <a:t> a day in advance if you are in doubt or you can text Suzanne at 857-321-2825</a:t>
            </a:r>
            <a:r>
              <a:rPr lang="en-US" sz="2000" dirty="0" smtClean="0">
                <a:solidFill>
                  <a:srgbClr val="FFFFFF"/>
                </a:solidFill>
                <a:latin typeface="+mj-lt"/>
              </a:rPr>
              <a:t>.</a:t>
            </a:r>
            <a:endParaRPr lang="en-US" sz="2400" dirty="0" smtClean="0">
              <a:solidFill>
                <a:srgbClr val="FFFFFF"/>
              </a:solidFill>
              <a:latin typeface="+mj-lt"/>
            </a:endParaRPr>
          </a:p>
          <a:p>
            <a:pPr marL="800100" lvl="1" indent="-342900">
              <a:spcAft>
                <a:spcPts val="600"/>
              </a:spcAft>
              <a:buFont typeface="Arial"/>
              <a:buChar char="•"/>
            </a:pPr>
            <a:endParaRPr lang="en-US" sz="2400" dirty="0">
              <a:solidFill>
                <a:srgbClr val="FFFFFF"/>
              </a:solidFill>
              <a:latin typeface="+mj-lt"/>
            </a:endParaRPr>
          </a:p>
        </p:txBody>
      </p:sp>
    </p:spTree>
    <p:extLst>
      <p:ext uri="{BB962C8B-B14F-4D97-AF65-F5344CB8AC3E}">
        <p14:creationId xmlns:p14="http://schemas.microsoft.com/office/powerpoint/2010/main" val="345918060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6" name="TextBox 35"/>
          <p:cNvSpPr txBox="1"/>
          <p:nvPr/>
        </p:nvSpPr>
        <p:spPr>
          <a:xfrm>
            <a:off x="270233" y="999009"/>
            <a:ext cx="3605073" cy="584776"/>
          </a:xfrm>
          <a:prstGeom prst="rect">
            <a:avLst/>
          </a:prstGeom>
          <a:noFill/>
        </p:spPr>
        <p:txBody>
          <a:bodyPr wrap="none" rtlCol="0">
            <a:spAutoFit/>
          </a:bodyPr>
          <a:lstStyle/>
          <a:p>
            <a:r>
              <a:rPr lang="en-US" sz="3200" b="1" dirty="0">
                <a:solidFill>
                  <a:srgbClr val="88BC4F"/>
                </a:solidFill>
                <a:latin typeface="Arial"/>
              </a:rPr>
              <a:t>Upcoming events</a:t>
            </a:r>
          </a:p>
        </p:txBody>
      </p:sp>
      <p:pic>
        <p:nvPicPr>
          <p:cNvPr id="7" name="Picture 6" descr="ArnoldArboretum-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0" name="TextBox 9"/>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Arial"/>
              </a:rPr>
              <a:t>Tree Spotters Citizen Science Program</a:t>
            </a:r>
          </a:p>
        </p:txBody>
      </p:sp>
      <p:sp>
        <p:nvSpPr>
          <p:cNvPr id="4" name="TextBox 3"/>
          <p:cNvSpPr txBox="1"/>
          <p:nvPr/>
        </p:nvSpPr>
        <p:spPr>
          <a:xfrm>
            <a:off x="270233" y="1828801"/>
            <a:ext cx="7688433" cy="2954655"/>
          </a:xfrm>
          <a:prstGeom prst="rect">
            <a:avLst/>
          </a:prstGeom>
          <a:noFill/>
        </p:spPr>
        <p:txBody>
          <a:bodyPr wrap="square" rtlCol="0">
            <a:spAutoFit/>
          </a:bodyPr>
          <a:lstStyle/>
          <a:p>
            <a:pPr lvl="0"/>
            <a:r>
              <a:rPr lang="en-US" sz="2800" dirty="0">
                <a:solidFill>
                  <a:srgbClr val="FFFFFF"/>
                </a:solidFill>
                <a:latin typeface="+mj-lt"/>
              </a:rPr>
              <a:t>Focus Tree Gatherings to be scheduled</a:t>
            </a:r>
          </a:p>
          <a:p>
            <a:pPr lvl="0"/>
            <a:endParaRPr lang="en-US" dirty="0">
              <a:solidFill>
                <a:srgbClr val="FFFFFF"/>
              </a:solidFill>
              <a:latin typeface="+mj-lt"/>
            </a:endParaRPr>
          </a:p>
          <a:p>
            <a:pPr marL="342900" lvl="0" indent="-342900">
              <a:buFont typeface="Arial"/>
              <a:buChar char="•"/>
            </a:pPr>
            <a:r>
              <a:rPr lang="en-US" sz="2000" dirty="0" smtClean="0">
                <a:solidFill>
                  <a:schemeClr val="bg1"/>
                </a:solidFill>
                <a:latin typeface="+mj-lt"/>
              </a:rPr>
              <a:t>July</a:t>
            </a:r>
            <a:r>
              <a:rPr lang="en-US" sz="2000" dirty="0">
                <a:solidFill>
                  <a:schemeClr val="bg1"/>
                </a:solidFill>
                <a:latin typeface="+mj-lt"/>
              </a:rPr>
              <a:t>: </a:t>
            </a:r>
            <a:r>
              <a:rPr lang="en-US" sz="2000" i="1" dirty="0">
                <a:solidFill>
                  <a:schemeClr val="bg1"/>
                </a:solidFill>
                <a:latin typeface="+mj-lt"/>
              </a:rPr>
              <a:t>Betula alleghaniensis </a:t>
            </a:r>
            <a:r>
              <a:rPr lang="en-US" sz="2000" dirty="0">
                <a:solidFill>
                  <a:schemeClr val="bg1"/>
                </a:solidFill>
                <a:latin typeface="+mj-lt"/>
              </a:rPr>
              <a:t>(Yellow birch)</a:t>
            </a:r>
          </a:p>
          <a:p>
            <a:pPr marL="342900" indent="-342900">
              <a:buFont typeface="Arial"/>
              <a:buChar char="•"/>
            </a:pPr>
            <a:r>
              <a:rPr lang="en-US" sz="2000" dirty="0">
                <a:solidFill>
                  <a:schemeClr val="bg1"/>
                </a:solidFill>
                <a:latin typeface="+mj-lt"/>
              </a:rPr>
              <a:t>August: </a:t>
            </a:r>
            <a:r>
              <a:rPr lang="en-US" sz="2000" i="1" dirty="0">
                <a:solidFill>
                  <a:schemeClr val="bg1"/>
                </a:solidFill>
                <a:latin typeface="+mj-lt"/>
              </a:rPr>
              <a:t>Carya glabra </a:t>
            </a:r>
            <a:r>
              <a:rPr lang="en-US" sz="2000" dirty="0">
                <a:solidFill>
                  <a:schemeClr val="bg1"/>
                </a:solidFill>
                <a:latin typeface="+mj-lt"/>
              </a:rPr>
              <a:t>(Pignut hickory)</a:t>
            </a:r>
          </a:p>
          <a:p>
            <a:pPr marL="342900" indent="-342900">
              <a:buFont typeface="Arial"/>
              <a:buChar char="•"/>
            </a:pPr>
            <a:r>
              <a:rPr lang="en-US" sz="2000" dirty="0">
                <a:solidFill>
                  <a:schemeClr val="bg1"/>
                </a:solidFill>
                <a:latin typeface="+mj-lt"/>
              </a:rPr>
              <a:t>September: </a:t>
            </a:r>
            <a:r>
              <a:rPr lang="en-US" sz="2000" i="1" dirty="0">
                <a:solidFill>
                  <a:schemeClr val="bg1"/>
                </a:solidFill>
                <a:latin typeface="+mj-lt"/>
              </a:rPr>
              <a:t>Fagus grandifolia </a:t>
            </a:r>
            <a:r>
              <a:rPr lang="en-US" sz="2000" dirty="0">
                <a:solidFill>
                  <a:schemeClr val="bg1"/>
                </a:solidFill>
                <a:latin typeface="+mj-lt"/>
              </a:rPr>
              <a:t>(American beech)</a:t>
            </a:r>
          </a:p>
          <a:p>
            <a:pPr marL="342900" indent="-342900">
              <a:buFont typeface="Arial"/>
              <a:buChar char="•"/>
            </a:pPr>
            <a:r>
              <a:rPr lang="en-US" sz="2000" dirty="0">
                <a:solidFill>
                  <a:schemeClr val="bg1"/>
                </a:solidFill>
                <a:latin typeface="+mj-lt"/>
              </a:rPr>
              <a:t>October: </a:t>
            </a:r>
            <a:r>
              <a:rPr lang="en-US" sz="2000" i="1" dirty="0">
                <a:solidFill>
                  <a:schemeClr val="bg1"/>
                </a:solidFill>
                <a:latin typeface="+mj-lt"/>
              </a:rPr>
              <a:t>Acer saccharum </a:t>
            </a:r>
            <a:r>
              <a:rPr lang="en-US" sz="2000" dirty="0">
                <a:solidFill>
                  <a:schemeClr val="bg1"/>
                </a:solidFill>
                <a:latin typeface="+mj-lt"/>
              </a:rPr>
              <a:t>(Sugar maple)</a:t>
            </a:r>
          </a:p>
          <a:p>
            <a:pPr marL="342900" indent="-342900">
              <a:buFont typeface="Arial"/>
              <a:buChar char="•"/>
            </a:pPr>
            <a:r>
              <a:rPr lang="en-US" sz="2000" dirty="0">
                <a:solidFill>
                  <a:schemeClr val="bg1"/>
                </a:solidFill>
                <a:latin typeface="+mj-lt"/>
              </a:rPr>
              <a:t>November: </a:t>
            </a:r>
            <a:r>
              <a:rPr lang="en-US" sz="2000" i="1" dirty="0">
                <a:solidFill>
                  <a:schemeClr val="bg1"/>
                </a:solidFill>
                <a:latin typeface="+mj-lt"/>
              </a:rPr>
              <a:t>Quercus rubra </a:t>
            </a:r>
            <a:r>
              <a:rPr lang="en-US" sz="2000" dirty="0">
                <a:solidFill>
                  <a:schemeClr val="bg1"/>
                </a:solidFill>
                <a:latin typeface="+mj-lt"/>
              </a:rPr>
              <a:t>(Northern red oak)</a:t>
            </a:r>
          </a:p>
          <a:p>
            <a:pPr marL="342900" indent="-342900">
              <a:buFont typeface="Arial"/>
              <a:buChar char="•"/>
            </a:pPr>
            <a:endParaRPr lang="en-US" sz="2000" dirty="0">
              <a:latin typeface="Arial"/>
            </a:endParaRPr>
          </a:p>
          <a:p>
            <a:pPr marL="342900" lvl="0" indent="-342900">
              <a:buFont typeface="Arial"/>
              <a:buChar char="•"/>
            </a:pPr>
            <a:endParaRPr lang="en-US" sz="2000" dirty="0">
              <a:solidFill>
                <a:srgbClr val="FFFFFF"/>
              </a:solidFill>
              <a:latin typeface="+mj-lt"/>
            </a:endParaRPr>
          </a:p>
        </p:txBody>
      </p:sp>
    </p:spTree>
    <p:extLst>
      <p:ext uri="{BB962C8B-B14F-4D97-AF65-F5344CB8AC3E}">
        <p14:creationId xmlns:p14="http://schemas.microsoft.com/office/powerpoint/2010/main" val="186126104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02436" y="1744633"/>
            <a:ext cx="7716353" cy="523220"/>
          </a:xfrm>
          <a:prstGeom prst="rect">
            <a:avLst/>
          </a:prstGeom>
          <a:noFill/>
        </p:spPr>
        <p:txBody>
          <a:bodyPr wrap="square">
            <a:spAutoFit/>
          </a:bodyPr>
          <a:lstStyle/>
          <a:p>
            <a:pPr marL="457200" lvl="0" indent="-457200">
              <a:spcAft>
                <a:spcPts val="1200"/>
              </a:spcAft>
              <a:buFont typeface="Arial"/>
              <a:buChar char="•"/>
            </a:pPr>
            <a:r>
              <a:rPr lang="en-US" sz="2800" dirty="0">
                <a:solidFill>
                  <a:schemeClr val="bg1"/>
                </a:solidFill>
                <a:latin typeface="Arial"/>
              </a:rPr>
              <a:t>Tree Spotting is fun to do with friends!</a:t>
            </a:r>
          </a:p>
        </p:txBody>
      </p:sp>
      <p:sp>
        <p:nvSpPr>
          <p:cNvPr id="36" name="TextBox 35"/>
          <p:cNvSpPr txBox="1"/>
          <p:nvPr/>
        </p:nvSpPr>
        <p:spPr>
          <a:xfrm>
            <a:off x="270233" y="999009"/>
            <a:ext cx="6433171" cy="584776"/>
          </a:xfrm>
          <a:prstGeom prst="rect">
            <a:avLst/>
          </a:prstGeom>
          <a:noFill/>
        </p:spPr>
        <p:txBody>
          <a:bodyPr wrap="none" rtlCol="0">
            <a:spAutoFit/>
          </a:bodyPr>
          <a:lstStyle/>
          <a:p>
            <a:r>
              <a:rPr lang="en-US" sz="3200" b="1" dirty="0">
                <a:solidFill>
                  <a:srgbClr val="88BC4F"/>
                </a:solidFill>
                <a:latin typeface="+mj-lt"/>
              </a:rPr>
              <a:t>Each One Reach One Campaign</a:t>
            </a:r>
          </a:p>
        </p:txBody>
      </p:sp>
      <p:pic>
        <p:nvPicPr>
          <p:cNvPr id="7" name="Picture 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pic>
        <p:nvPicPr>
          <p:cNvPr id="3" name="Picture 2"/>
          <p:cNvPicPr>
            <a:picLocks noChangeAspect="1"/>
          </p:cNvPicPr>
          <p:nvPr/>
        </p:nvPicPr>
        <p:blipFill>
          <a:blip r:embed="rId5"/>
          <a:stretch>
            <a:fillRect/>
          </a:stretch>
        </p:blipFill>
        <p:spPr>
          <a:xfrm>
            <a:off x="2514544" y="2514600"/>
            <a:ext cx="2998382" cy="2149783"/>
          </a:xfrm>
          <a:prstGeom prst="rect">
            <a:avLst/>
          </a:prstGeom>
        </p:spPr>
      </p:pic>
      <p:sp>
        <p:nvSpPr>
          <p:cNvPr id="9" name="TextBox 8"/>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10" name="Rectangle 9"/>
          <p:cNvSpPr/>
          <p:nvPr/>
        </p:nvSpPr>
        <p:spPr>
          <a:xfrm>
            <a:off x="393699" y="4918383"/>
            <a:ext cx="7713307" cy="1815882"/>
          </a:xfrm>
          <a:prstGeom prst="rect">
            <a:avLst/>
          </a:prstGeom>
        </p:spPr>
        <p:txBody>
          <a:bodyPr wrap="square">
            <a:spAutoFit/>
          </a:bodyPr>
          <a:lstStyle/>
          <a:p>
            <a:pPr marL="457200" indent="-457200">
              <a:buFont typeface="Arial"/>
              <a:buChar char="•"/>
            </a:pPr>
            <a:r>
              <a:rPr lang="en-US" sz="2800" dirty="0" smtClean="0">
                <a:solidFill>
                  <a:srgbClr val="FFFFFF"/>
                </a:solidFill>
                <a:latin typeface="+mj-lt"/>
              </a:rPr>
              <a:t>We’ll have one more class this season in early September. Details will be posted on the </a:t>
            </a:r>
            <a:r>
              <a:rPr lang="en-US" sz="2800" dirty="0" smtClean="0">
                <a:solidFill>
                  <a:srgbClr val="FFFFFF"/>
                </a:solidFill>
                <a:latin typeface="+mj-lt"/>
                <a:hlinkClick r:id="rId6"/>
              </a:rPr>
              <a:t>Volunteer to be a Tree Spotters page </a:t>
            </a:r>
            <a:r>
              <a:rPr lang="en-US" sz="2800" dirty="0" smtClean="0">
                <a:solidFill>
                  <a:srgbClr val="FFFFFF"/>
                </a:solidFill>
                <a:latin typeface="+mj-lt"/>
              </a:rPr>
              <a:t>on the Arb website.</a:t>
            </a:r>
          </a:p>
        </p:txBody>
      </p:sp>
    </p:spTree>
    <p:extLst>
      <p:ext uri="{BB962C8B-B14F-4D97-AF65-F5344CB8AC3E}">
        <p14:creationId xmlns:p14="http://schemas.microsoft.com/office/powerpoint/2010/main" val="204025483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70233" y="999009"/>
            <a:ext cx="1313180" cy="584776"/>
          </a:xfrm>
          <a:prstGeom prst="rect">
            <a:avLst/>
          </a:prstGeom>
          <a:noFill/>
        </p:spPr>
        <p:txBody>
          <a:bodyPr wrap="none" rtlCol="0">
            <a:spAutoFit/>
          </a:bodyPr>
          <a:lstStyle/>
          <a:p>
            <a:r>
              <a:rPr lang="en-US" sz="3200" b="1" dirty="0">
                <a:solidFill>
                  <a:srgbClr val="88BC4F"/>
                </a:solidFill>
                <a:latin typeface="+mj-lt"/>
              </a:rPr>
              <a:t>Q &amp; A</a:t>
            </a:r>
          </a:p>
        </p:txBody>
      </p:sp>
      <p:pic>
        <p:nvPicPr>
          <p:cNvPr id="7" name="Picture 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6" name="TextBox 5"/>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3" name="Picture 2" descr="Question cloud.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0900" y="1943100"/>
            <a:ext cx="6477000" cy="4318000"/>
          </a:xfrm>
          <a:prstGeom prst="rect">
            <a:avLst/>
          </a:prstGeom>
        </p:spPr>
      </p:pic>
    </p:spTree>
    <p:extLst>
      <p:ext uri="{BB962C8B-B14F-4D97-AF65-F5344CB8AC3E}">
        <p14:creationId xmlns:p14="http://schemas.microsoft.com/office/powerpoint/2010/main" val="198305564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02436" y="1558370"/>
            <a:ext cx="7716353" cy="1384995"/>
          </a:xfrm>
          <a:prstGeom prst="rect">
            <a:avLst/>
          </a:prstGeom>
          <a:noFill/>
        </p:spPr>
        <p:txBody>
          <a:bodyPr wrap="square">
            <a:spAutoFit/>
          </a:bodyPr>
          <a:lstStyle/>
          <a:p>
            <a:pPr marL="457200" lvl="0" indent="-457200">
              <a:spcAft>
                <a:spcPts val="1200"/>
              </a:spcAft>
              <a:buFont typeface="Arial"/>
              <a:buChar char="•"/>
            </a:pPr>
            <a:r>
              <a:rPr lang="en-US" sz="2800" dirty="0">
                <a:solidFill>
                  <a:schemeClr val="bg1"/>
                </a:solidFill>
                <a:latin typeface="Arial"/>
              </a:rPr>
              <a:t>Please fill out the “Tree Spotters Training Evaluation Form” and return it to Danny before you leave.</a:t>
            </a:r>
          </a:p>
        </p:txBody>
      </p:sp>
      <p:sp>
        <p:nvSpPr>
          <p:cNvPr id="36" name="TextBox 35"/>
          <p:cNvSpPr txBox="1"/>
          <p:nvPr/>
        </p:nvSpPr>
        <p:spPr>
          <a:xfrm>
            <a:off x="270233" y="999009"/>
            <a:ext cx="2287806" cy="584776"/>
          </a:xfrm>
          <a:prstGeom prst="rect">
            <a:avLst/>
          </a:prstGeom>
          <a:noFill/>
        </p:spPr>
        <p:txBody>
          <a:bodyPr wrap="none" rtlCol="0">
            <a:spAutoFit/>
          </a:bodyPr>
          <a:lstStyle/>
          <a:p>
            <a:pPr>
              <a:spcBef>
                <a:spcPts val="600"/>
              </a:spcBef>
            </a:pPr>
            <a:r>
              <a:rPr lang="en-US" sz="3200" b="1" dirty="0">
                <a:solidFill>
                  <a:srgbClr val="88BC4F"/>
                </a:solidFill>
                <a:latin typeface="+mj-lt"/>
              </a:rPr>
              <a:t>Paperwork</a:t>
            </a:r>
          </a:p>
        </p:txBody>
      </p:sp>
      <p:pic>
        <p:nvPicPr>
          <p:cNvPr id="7" name="Picture 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9" name="Rectangle 8"/>
          <p:cNvSpPr/>
          <p:nvPr/>
        </p:nvSpPr>
        <p:spPr>
          <a:xfrm>
            <a:off x="268573" y="4013658"/>
            <a:ext cx="7716353" cy="523220"/>
          </a:xfrm>
          <a:prstGeom prst="rect">
            <a:avLst/>
          </a:prstGeom>
          <a:noFill/>
        </p:spPr>
        <p:txBody>
          <a:bodyPr wrap="square">
            <a:spAutoFit/>
          </a:bodyPr>
          <a:lstStyle/>
          <a:p>
            <a:pPr marL="457200" lvl="0" indent="-457200">
              <a:spcAft>
                <a:spcPts val="1200"/>
              </a:spcAft>
              <a:buFont typeface="Arial"/>
              <a:buChar char="•"/>
            </a:pPr>
            <a:r>
              <a:rPr lang="en-US" sz="2800" dirty="0" err="1">
                <a:solidFill>
                  <a:schemeClr val="bg1"/>
                </a:solidFill>
                <a:latin typeface="Arial"/>
              </a:rPr>
              <a:t>TreeSpotters@fas.harvard.edu</a:t>
            </a:r>
            <a:endParaRPr lang="en-US" sz="2800" dirty="0">
              <a:solidFill>
                <a:schemeClr val="bg1"/>
              </a:solidFill>
              <a:latin typeface="Arial"/>
            </a:endParaRPr>
          </a:p>
        </p:txBody>
      </p:sp>
      <p:sp>
        <p:nvSpPr>
          <p:cNvPr id="10" name="TextBox 9"/>
          <p:cNvSpPr txBox="1"/>
          <p:nvPr/>
        </p:nvSpPr>
        <p:spPr>
          <a:xfrm>
            <a:off x="236370" y="3505096"/>
            <a:ext cx="3718486" cy="584776"/>
          </a:xfrm>
          <a:prstGeom prst="rect">
            <a:avLst/>
          </a:prstGeom>
          <a:noFill/>
        </p:spPr>
        <p:txBody>
          <a:bodyPr wrap="none" rtlCol="0">
            <a:spAutoFit/>
          </a:bodyPr>
          <a:lstStyle/>
          <a:p>
            <a:pPr>
              <a:spcBef>
                <a:spcPts val="600"/>
              </a:spcBef>
            </a:pPr>
            <a:r>
              <a:rPr lang="en-US" sz="3200" b="1" dirty="0">
                <a:solidFill>
                  <a:srgbClr val="88BC4F"/>
                </a:solidFill>
                <a:latin typeface="+mj-lt"/>
              </a:rPr>
              <a:t>How to contact us</a:t>
            </a:r>
          </a:p>
        </p:txBody>
      </p:sp>
      <p:sp>
        <p:nvSpPr>
          <p:cNvPr id="12" name="TextBox 11"/>
          <p:cNvSpPr txBox="1"/>
          <p:nvPr/>
        </p:nvSpPr>
        <p:spPr>
          <a:xfrm>
            <a:off x="321038" y="5384662"/>
            <a:ext cx="5682164" cy="584776"/>
          </a:xfrm>
          <a:prstGeom prst="rect">
            <a:avLst/>
          </a:prstGeom>
          <a:noFill/>
        </p:spPr>
        <p:txBody>
          <a:bodyPr wrap="none" rtlCol="0">
            <a:spAutoFit/>
          </a:bodyPr>
          <a:lstStyle/>
          <a:p>
            <a:pPr>
              <a:spcBef>
                <a:spcPts val="600"/>
              </a:spcBef>
            </a:pPr>
            <a:r>
              <a:rPr lang="en-US" sz="3200" dirty="0">
                <a:solidFill>
                  <a:srgbClr val="88BC4F"/>
                </a:solidFill>
                <a:latin typeface="+mj-lt"/>
              </a:rPr>
              <a:t>And we will be contacting you!</a:t>
            </a:r>
          </a:p>
        </p:txBody>
      </p:sp>
      <p:sp>
        <p:nvSpPr>
          <p:cNvPr id="11" name="TextBox 10"/>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Tree>
    <p:extLst>
      <p:ext uri="{BB962C8B-B14F-4D97-AF65-F5344CB8AC3E}">
        <p14:creationId xmlns:p14="http://schemas.microsoft.com/office/powerpoint/2010/main" val="4143522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8" name="Picture 7"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5" name="TextBox 4"/>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6" name="Picture 5"/>
          <p:cNvPicPr>
            <a:picLocks noChangeAspect="1"/>
          </p:cNvPicPr>
          <p:nvPr/>
        </p:nvPicPr>
        <p:blipFill>
          <a:blip r:embed="rId5"/>
          <a:stretch>
            <a:fillRect/>
          </a:stretch>
        </p:blipFill>
        <p:spPr>
          <a:xfrm>
            <a:off x="2249644" y="2111173"/>
            <a:ext cx="4269678" cy="2867229"/>
          </a:xfrm>
          <a:prstGeom prst="rect">
            <a:avLst/>
          </a:prstGeom>
        </p:spPr>
      </p:pic>
    </p:spTree>
    <p:extLst>
      <p:ext uri="{BB962C8B-B14F-4D97-AF65-F5344CB8AC3E}">
        <p14:creationId xmlns:p14="http://schemas.microsoft.com/office/powerpoint/2010/main" val="37614240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998586"/>
            <a:ext cx="7954718" cy="584776"/>
          </a:xfrm>
          <a:prstGeom prst="rect">
            <a:avLst/>
          </a:prstGeom>
          <a:noFill/>
        </p:spPr>
        <p:txBody>
          <a:bodyPr wrap="square">
            <a:spAutoFit/>
          </a:bodyPr>
          <a:lstStyle/>
          <a:p>
            <a:r>
              <a:rPr lang="en-US" sz="3200" b="1" dirty="0">
                <a:solidFill>
                  <a:srgbClr val="73B63B"/>
                </a:solidFill>
                <a:latin typeface="Arial"/>
                <a:cs typeface="Century Gothic"/>
              </a:rPr>
              <a:t>Our trees</a:t>
            </a: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8195" y="101731"/>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0515" y="111891"/>
            <a:ext cx="1165673" cy="493776"/>
          </a:xfrm>
          <a:prstGeom prst="rect">
            <a:avLst/>
          </a:prstGeom>
          <a:solidFill>
            <a:schemeClr val="bg1"/>
          </a:solidFill>
          <a:ln>
            <a:noFill/>
          </a:ln>
        </p:spPr>
      </p:pic>
      <p:sp>
        <p:nvSpPr>
          <p:cNvPr id="14" name="TextBox 13"/>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pic>
        <p:nvPicPr>
          <p:cNvPr id="13" name="Picture 12" descr="Full Map_new_label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4813" y="1969718"/>
            <a:ext cx="3490659" cy="4517323"/>
          </a:xfrm>
          <a:prstGeom prst="rect">
            <a:avLst/>
          </a:prstGeom>
        </p:spPr>
      </p:pic>
      <p:pic>
        <p:nvPicPr>
          <p:cNvPr id="18" name="Picture 17" descr="IMG_6817.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21328" y="2667267"/>
            <a:ext cx="1475086" cy="2212629"/>
          </a:xfrm>
          <a:prstGeom prst="rect">
            <a:avLst/>
          </a:prstGeom>
        </p:spPr>
      </p:pic>
      <p:pic>
        <p:nvPicPr>
          <p:cNvPr id="19" name="Picture 18" descr="TreeSpotting-June-3-2015-9.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064136" y="5124247"/>
            <a:ext cx="2348985" cy="1565990"/>
          </a:xfrm>
          <a:prstGeom prst="rect">
            <a:avLst/>
          </a:prstGeom>
        </p:spPr>
      </p:pic>
      <p:pic>
        <p:nvPicPr>
          <p:cNvPr id="20" name="Picture 19" descr="IMG_6564.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64136" y="904469"/>
            <a:ext cx="2296131" cy="1530754"/>
          </a:xfrm>
          <a:prstGeom prst="rect">
            <a:avLst/>
          </a:prstGeom>
        </p:spPr>
      </p:pic>
      <p:pic>
        <p:nvPicPr>
          <p:cNvPr id="21" name="Picture 20" descr="IMG_6695.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599195" y="3894177"/>
            <a:ext cx="2235929" cy="1490619"/>
          </a:xfrm>
          <a:prstGeom prst="rect">
            <a:avLst/>
          </a:prstGeom>
        </p:spPr>
      </p:pic>
      <p:pic>
        <p:nvPicPr>
          <p:cNvPr id="22" name="Picture 21" descr="IMG_6694.jp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599195" y="2153521"/>
            <a:ext cx="2303223" cy="1535481"/>
          </a:xfrm>
          <a:prstGeom prst="rect">
            <a:avLst/>
          </a:prstGeom>
        </p:spPr>
      </p:pic>
      <p:sp>
        <p:nvSpPr>
          <p:cNvPr id="15" name="TextBox 14"/>
          <p:cNvSpPr txBox="1"/>
          <p:nvPr/>
        </p:nvSpPr>
        <p:spPr>
          <a:xfrm>
            <a:off x="6532602" y="5415289"/>
            <a:ext cx="1463824" cy="246221"/>
          </a:xfrm>
          <a:prstGeom prst="rect">
            <a:avLst/>
          </a:prstGeom>
          <a:noFill/>
        </p:spPr>
        <p:txBody>
          <a:bodyPr wrap="square" rtlCol="0">
            <a:spAutoFit/>
          </a:bodyPr>
          <a:lstStyle/>
          <a:p>
            <a:r>
              <a:rPr lang="en-US" sz="1000" dirty="0">
                <a:solidFill>
                  <a:prstClr val="white"/>
                </a:solidFill>
                <a:latin typeface="Arial"/>
              </a:rPr>
              <a:t>Photos: S. Mrozak</a:t>
            </a:r>
          </a:p>
        </p:txBody>
      </p:sp>
    </p:spTree>
    <p:extLst>
      <p:ext uri="{BB962C8B-B14F-4D97-AF65-F5344CB8AC3E}">
        <p14:creationId xmlns:p14="http://schemas.microsoft.com/office/powerpoint/2010/main" val="41893331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288" y="998586"/>
            <a:ext cx="7954718" cy="5386090"/>
          </a:xfrm>
          <a:prstGeom prst="rect">
            <a:avLst/>
          </a:prstGeom>
          <a:noFill/>
        </p:spPr>
        <p:txBody>
          <a:bodyPr wrap="square">
            <a:spAutoFit/>
          </a:bodyPr>
          <a:lstStyle/>
          <a:p>
            <a:r>
              <a:rPr lang="en-US" sz="3200" b="1" dirty="0">
                <a:solidFill>
                  <a:srgbClr val="73B63B"/>
                </a:solidFill>
                <a:latin typeface="Arial"/>
              </a:rPr>
              <a:t>The life cycle stages we are observing</a:t>
            </a:r>
          </a:p>
          <a:p>
            <a:endParaRPr lang="en-US" sz="3200" b="1" dirty="0">
              <a:solidFill>
                <a:srgbClr val="73B63B"/>
              </a:solidFill>
              <a:latin typeface="Arial"/>
            </a:endParaRPr>
          </a:p>
          <a:p>
            <a:pPr marL="457200" indent="-457200">
              <a:buFont typeface="Arial"/>
              <a:buChar char="•"/>
            </a:pPr>
            <a:r>
              <a:rPr lang="en-US" sz="2800" dirty="0">
                <a:solidFill>
                  <a:srgbClr val="FFFFFF"/>
                </a:solidFill>
                <a:latin typeface="Arial"/>
              </a:rPr>
              <a:t>Breaking leaf buds</a:t>
            </a:r>
          </a:p>
          <a:p>
            <a:pPr marL="457200" indent="-457200">
              <a:buFont typeface="Arial"/>
              <a:buChar char="•"/>
            </a:pPr>
            <a:r>
              <a:rPr lang="en-US" sz="2800" dirty="0">
                <a:solidFill>
                  <a:srgbClr val="FFFFFF"/>
                </a:solidFill>
                <a:latin typeface="Arial"/>
              </a:rPr>
              <a:t>Leaves</a:t>
            </a:r>
          </a:p>
          <a:p>
            <a:pPr marL="457200" indent="-457200">
              <a:buFont typeface="Arial"/>
              <a:buChar char="•"/>
            </a:pPr>
            <a:r>
              <a:rPr lang="en-US" sz="2800" dirty="0">
                <a:solidFill>
                  <a:srgbClr val="FFFFFF"/>
                </a:solidFill>
                <a:latin typeface="Arial"/>
              </a:rPr>
              <a:t>Increasing leaf size</a:t>
            </a:r>
          </a:p>
          <a:p>
            <a:pPr marL="457200" indent="-457200">
              <a:buFont typeface="Arial"/>
              <a:buChar char="•"/>
            </a:pPr>
            <a:r>
              <a:rPr lang="en-US" sz="2800" dirty="0">
                <a:solidFill>
                  <a:srgbClr val="FFFFFF"/>
                </a:solidFill>
                <a:latin typeface="Arial"/>
              </a:rPr>
              <a:t>Colored leaves</a:t>
            </a:r>
          </a:p>
          <a:p>
            <a:pPr marL="457200" indent="-457200">
              <a:buFont typeface="Arial"/>
              <a:buChar char="•"/>
            </a:pPr>
            <a:r>
              <a:rPr lang="en-US" sz="2800" dirty="0">
                <a:solidFill>
                  <a:srgbClr val="FFFFFF"/>
                </a:solidFill>
                <a:latin typeface="Arial"/>
              </a:rPr>
              <a:t>Falling leaves</a:t>
            </a:r>
          </a:p>
          <a:p>
            <a:pPr marL="457200" indent="-457200">
              <a:buFont typeface="Arial"/>
              <a:buChar char="•"/>
            </a:pPr>
            <a:r>
              <a:rPr lang="en-US" sz="2800" dirty="0">
                <a:solidFill>
                  <a:srgbClr val="FFFFFF"/>
                </a:solidFill>
                <a:latin typeface="Arial"/>
              </a:rPr>
              <a:t>Flowers or flower buds</a:t>
            </a:r>
          </a:p>
          <a:p>
            <a:pPr marL="457200" indent="-457200">
              <a:buFont typeface="Arial"/>
              <a:buChar char="•"/>
            </a:pPr>
            <a:r>
              <a:rPr lang="en-US" sz="2800" dirty="0">
                <a:solidFill>
                  <a:srgbClr val="FFFFFF"/>
                </a:solidFill>
                <a:latin typeface="Arial"/>
              </a:rPr>
              <a:t>Open flowers</a:t>
            </a:r>
          </a:p>
          <a:p>
            <a:pPr marL="457200" indent="-457200">
              <a:buFont typeface="Arial"/>
              <a:buChar char="•"/>
            </a:pPr>
            <a:r>
              <a:rPr lang="en-US" sz="2800" dirty="0">
                <a:solidFill>
                  <a:srgbClr val="FFFFFF"/>
                </a:solidFill>
                <a:latin typeface="Arial"/>
              </a:rPr>
              <a:t>Fruits</a:t>
            </a:r>
          </a:p>
          <a:p>
            <a:pPr marL="457200" indent="-457200">
              <a:buFont typeface="Arial"/>
              <a:buChar char="•"/>
            </a:pPr>
            <a:r>
              <a:rPr lang="en-US" sz="2800" dirty="0">
                <a:solidFill>
                  <a:srgbClr val="FFFFFF"/>
                </a:solidFill>
                <a:latin typeface="Arial"/>
              </a:rPr>
              <a:t>Ripe fruits</a:t>
            </a:r>
          </a:p>
          <a:p>
            <a:pPr marL="457200" indent="-457200">
              <a:buFont typeface="Arial"/>
              <a:buChar char="•"/>
            </a:pPr>
            <a:r>
              <a:rPr lang="en-US" sz="2800" dirty="0">
                <a:solidFill>
                  <a:srgbClr val="FFFFFF"/>
                </a:solidFill>
                <a:latin typeface="Arial"/>
              </a:rPr>
              <a:t>Recent fruit or seed drop</a:t>
            </a:r>
            <a:endParaRPr lang="en-US" sz="2800" b="1" dirty="0">
              <a:solidFill>
                <a:srgbClr val="73B63B"/>
              </a:solidFill>
              <a:latin typeface="Arial"/>
            </a:endParaRPr>
          </a:p>
        </p:txBody>
      </p:sp>
      <p:pic>
        <p:nvPicPr>
          <p:cNvPr id="2" name="Picture 1" descr="ArnoldArboretum-logo.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0126" y="98225"/>
            <a:ext cx="1618811" cy="497282"/>
          </a:xfrm>
          <a:prstGeom prst="rect">
            <a:avLst/>
          </a:prstGeom>
        </p:spPr>
      </p:pic>
      <p:pic>
        <p:nvPicPr>
          <p:cNvPr id="6" name="Picture 5" descr="natures_notesbook_tagline.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1333" y="101731"/>
            <a:ext cx="1165673" cy="493776"/>
          </a:xfrm>
          <a:prstGeom prst="rect">
            <a:avLst/>
          </a:prstGeom>
          <a:solidFill>
            <a:schemeClr val="bg1"/>
          </a:solidFill>
          <a:ln>
            <a:noFill/>
          </a:ln>
        </p:spPr>
      </p:pic>
      <p:sp>
        <p:nvSpPr>
          <p:cNvPr id="7" name="TextBox 6"/>
          <p:cNvSpPr txBox="1"/>
          <p:nvPr/>
        </p:nvSpPr>
        <p:spPr>
          <a:xfrm>
            <a:off x="118550" y="186270"/>
            <a:ext cx="4902629" cy="400110"/>
          </a:xfrm>
          <a:prstGeom prst="rect">
            <a:avLst/>
          </a:prstGeom>
          <a:noFill/>
        </p:spPr>
        <p:txBody>
          <a:bodyPr wrap="none" rtlCol="0">
            <a:spAutoFit/>
          </a:bodyPr>
          <a:lstStyle/>
          <a:p>
            <a:r>
              <a:rPr lang="en-US" sz="2000" b="1" dirty="0">
                <a:solidFill>
                  <a:srgbClr val="5D9832"/>
                </a:solidFill>
                <a:latin typeface="+mj-lt"/>
              </a:rPr>
              <a:t>Tree Spotters Citizen Science Program</a:t>
            </a:r>
          </a:p>
        </p:txBody>
      </p:sp>
      <p:sp>
        <p:nvSpPr>
          <p:cNvPr id="3" name="TextBox 2"/>
          <p:cNvSpPr txBox="1"/>
          <p:nvPr/>
        </p:nvSpPr>
        <p:spPr>
          <a:xfrm>
            <a:off x="5334010" y="5113897"/>
            <a:ext cx="2380830" cy="523220"/>
          </a:xfrm>
          <a:prstGeom prst="rect">
            <a:avLst/>
          </a:prstGeom>
          <a:noFill/>
        </p:spPr>
        <p:txBody>
          <a:bodyPr wrap="none" rtlCol="0">
            <a:spAutoFit/>
          </a:bodyPr>
          <a:lstStyle/>
          <a:p>
            <a:r>
              <a:rPr lang="en-US" sz="2800" dirty="0" err="1">
                <a:solidFill>
                  <a:srgbClr val="5D9832"/>
                </a:solidFill>
                <a:latin typeface="+mj-lt"/>
              </a:rPr>
              <a:t>Phenophases</a:t>
            </a:r>
            <a:endParaRPr lang="en-US" sz="2800" dirty="0">
              <a:solidFill>
                <a:srgbClr val="5D9832"/>
              </a:solidFill>
              <a:latin typeface="+mj-lt"/>
            </a:endParaRPr>
          </a:p>
        </p:txBody>
      </p:sp>
      <p:pic>
        <p:nvPicPr>
          <p:cNvPr id="8" name="Picture 7" descr="TreeSpotting-June-3-2015-15.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4466" y="2167464"/>
            <a:ext cx="3962400" cy="2641600"/>
          </a:xfrm>
          <a:prstGeom prst="rect">
            <a:avLst/>
          </a:prstGeom>
        </p:spPr>
      </p:pic>
      <p:sp>
        <p:nvSpPr>
          <p:cNvPr id="9" name="TextBox 8"/>
          <p:cNvSpPr txBox="1"/>
          <p:nvPr/>
        </p:nvSpPr>
        <p:spPr>
          <a:xfrm>
            <a:off x="7142190" y="4805701"/>
            <a:ext cx="1463824" cy="246221"/>
          </a:xfrm>
          <a:prstGeom prst="rect">
            <a:avLst/>
          </a:prstGeom>
          <a:noFill/>
        </p:spPr>
        <p:txBody>
          <a:bodyPr wrap="square" rtlCol="0">
            <a:spAutoFit/>
          </a:bodyPr>
          <a:lstStyle/>
          <a:p>
            <a:r>
              <a:rPr lang="en-US" sz="1000" dirty="0">
                <a:solidFill>
                  <a:prstClr val="white"/>
                </a:solidFill>
                <a:latin typeface="Arial"/>
              </a:rPr>
              <a:t>Photo: S. Mrozak</a:t>
            </a:r>
          </a:p>
        </p:txBody>
      </p:sp>
    </p:spTree>
    <p:extLst>
      <p:ext uri="{BB962C8B-B14F-4D97-AF65-F5344CB8AC3E}">
        <p14:creationId xmlns:p14="http://schemas.microsoft.com/office/powerpoint/2010/main" val="3435607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August 8, 2015 Tree Spotters training - DRAFT3">
  <a:themeElements>
    <a:clrScheme name="Custom 3">
      <a:dk1>
        <a:srgbClr val="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C27"/>
      </a:hlink>
      <a:folHlink>
        <a:srgbClr val="E0E22D"/>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ree Spot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Tree Spot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21709</TotalTime>
  <Words>8727</Words>
  <Application>Microsoft Macintosh PowerPoint</Application>
  <PresentationFormat>On-screen Show (4:3)</PresentationFormat>
  <Paragraphs>1002</Paragraphs>
  <Slides>79</Slides>
  <Notes>79</Notes>
  <HiddenSlides>0</HiddenSlides>
  <MMClips>0</MMClips>
  <ScaleCrop>false</ScaleCrop>
  <HeadingPairs>
    <vt:vector size="4" baseType="variant">
      <vt:variant>
        <vt:lpstr>Theme</vt:lpstr>
      </vt:variant>
      <vt:variant>
        <vt:i4>3</vt:i4>
      </vt:variant>
      <vt:variant>
        <vt:lpstr>Slide Titles</vt:lpstr>
      </vt:variant>
      <vt:variant>
        <vt:i4>79</vt:i4>
      </vt:variant>
    </vt:vector>
  </HeadingPairs>
  <TitlesOfParts>
    <vt:vector size="82" baseType="lpstr">
      <vt:lpstr>August 8, 2015 Tree Spotters training - DRAFT3</vt:lpstr>
      <vt:lpstr>Tree Spotters</vt:lpstr>
      <vt:lpstr>1_Tree Spotters</vt:lpstr>
      <vt:lpstr>Arnold Arboretum Tree Spotters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Terry Moody</dc:creator>
  <cp:lastModifiedBy>Catherine Chamberlain</cp:lastModifiedBy>
  <cp:revision>1323</cp:revision>
  <cp:lastPrinted>2015-08-07T13:13:32Z</cp:lastPrinted>
  <dcterms:created xsi:type="dcterms:W3CDTF">2014-06-19T20:57:20Z</dcterms:created>
  <dcterms:modified xsi:type="dcterms:W3CDTF">2016-06-17T16:12:24Z</dcterms:modified>
</cp:coreProperties>
</file>